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media/image4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4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6858000" type="screen4x3"/>
  <p:notesSz cx="9144000" cy="6858000"/>
  <p:embeddedFontLst>
    <p:embeddedFont>
      <p:font typeface="Arial" panose="020B0604020202020204" pitchFamily="34" charset="0"/>
      <p:regular r:id="rId29"/>
    </p:embeddedFont>
    <p:embeddedFont>
      <p:font typeface="Impact" panose="020B0806030902050204" pitchFamily="34" charset="0"/>
      <p:regular r:id="rId30"/>
    </p:embeddedFont>
    <p:embeddedFont>
      <p:font typeface="Symbol" panose="05050102010706020507" pitchFamily="18" charset="2"/>
      <p:regular r:id="rId31"/>
    </p:embeddedFont>
    <p:embeddedFont>
      <p:font typeface="Times New Roman" panose="02020603050405020304" pitchFamily="18" charset="0"/>
      <p:regular r:id="rId32"/>
      <p:bold r:id="rId33"/>
    </p:embeddedFont>
    <p:embeddedFont>
      <p:font typeface="Verdana" panose="020B0604030504040204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1380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 useBgFill="1">
        <p:nvSpPr>
          <p:cNvPr id="13" name="Freeform 12"/>
          <p:cNvSpPr/>
          <p:nvPr/>
        </p:nvSpPr>
        <p:spPr>
          <a:xfrm>
            <a:off x="-8467" y="-16933"/>
            <a:ext cx="8754534" cy="6451600"/>
          </a:xfrm>
          <a:custGeom>
            <a:avLst/>
            <a:gdLst/>
            <a:ahLst/>
            <a:cxnLst/>
            <a:rect l="l" t="t" r="r" b="b"/>
            <a:pathLst>
              <a:path w="8754534" h="6451600">
                <a:moveTo>
                  <a:pt x="8373534" y="0"/>
                </a:moveTo>
                <a:lnTo>
                  <a:pt x="8754534" y="5994400"/>
                </a:lnTo>
                <a:lnTo>
                  <a:pt x="0" y="6451600"/>
                </a:lnTo>
                <a:lnTo>
                  <a:pt x="0" y="0"/>
                </a:lnTo>
                <a:lnTo>
                  <a:pt x="8373534" y="0"/>
                </a:lnTo>
                <a:close/>
              </a:path>
            </a:pathLst>
          </a:cu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22"/>
          <p:cNvSpPr/>
          <p:nvPr/>
        </p:nvSpPr>
        <p:spPr>
          <a:xfrm>
            <a:off x="-10379" y="4445000"/>
            <a:ext cx="8464695" cy="1715811"/>
          </a:xfrm>
          <a:custGeom>
            <a:avLst/>
            <a:gdLst/>
            <a:ahLst/>
            <a:cxnLst/>
            <a:rect l="l" t="t" r="r" b="b"/>
            <a:pathLst>
              <a:path w="8428428" h="1878553">
                <a:moveTo>
                  <a:pt x="0" y="438229"/>
                </a:moveTo>
                <a:lnTo>
                  <a:pt x="8343246" y="0"/>
                </a:lnTo>
                <a:lnTo>
                  <a:pt x="8428428" y="1424838"/>
                </a:lnTo>
                <a:lnTo>
                  <a:pt x="7515" y="1878553"/>
                </a:lnTo>
                <a:lnTo>
                  <a:pt x="0" y="438229"/>
                </a:ln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28"/>
          <p:cNvSpPr/>
          <p:nvPr/>
        </p:nvSpPr>
        <p:spPr>
          <a:xfrm>
            <a:off x="-2864" y="0"/>
            <a:ext cx="5811235" cy="321615"/>
          </a:xfrm>
          <a:custGeom>
            <a:avLst/>
            <a:gdLst/>
            <a:ahLst/>
            <a:cxnLst/>
            <a:rect l="l" t="t" r="r" b="b"/>
            <a:pathLst>
              <a:path w="5811235" h="321615">
                <a:moveTo>
                  <a:pt x="0" y="0"/>
                </a:moveTo>
                <a:lnTo>
                  <a:pt x="5811235" y="0"/>
                </a:lnTo>
                <a:lnTo>
                  <a:pt x="1" y="321615"/>
                </a:lnTo>
                <a:cubicBezTo>
                  <a:pt x="1" y="214410"/>
                  <a:pt x="0" y="107205"/>
                  <a:pt x="0" y="0"/>
                </a:cubicBez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29"/>
          <p:cNvSpPr/>
          <p:nvPr/>
        </p:nvSpPr>
        <p:spPr>
          <a:xfrm rot="21420000">
            <a:off x="-170768" y="213023"/>
            <a:ext cx="8480534" cy="5746008"/>
          </a:xfrm>
          <a:custGeom>
            <a:avLst/>
            <a:gdLst/>
            <a:ahLst/>
            <a:cxnLst/>
            <a:rect l="l" t="t" r="r" b="b"/>
            <a:pathLst>
              <a:path w="11307378" h="5746008">
                <a:moveTo>
                  <a:pt x="11270997" y="0"/>
                </a:moveTo>
                <a:lnTo>
                  <a:pt x="11307378" y="5746008"/>
                </a:lnTo>
                <a:lnTo>
                  <a:pt x="1" y="574313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451416" y="668338"/>
            <a:ext cx="7533524" cy="2766528"/>
          </a:xfrm>
        </p:spPr>
        <p:txBody>
          <a:bodyPr anchor="b">
            <a:normAutofit/>
          </a:bodyPr>
          <a:lstStyle>
            <a:lvl1pPr algn="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554462" y="3446830"/>
            <a:ext cx="7512060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3669071" y="4714242"/>
            <a:ext cx="4607740" cy="942356"/>
          </a:xfrm>
        </p:spPr>
        <p:txBody>
          <a:bodyPr/>
          <a:lstStyle>
            <a:lvl1pPr algn="ctr">
              <a:defRPr sz="42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9144" y="4956048"/>
            <a:ext cx="2990088" cy="914400"/>
          </a:xfrm>
          <a:noFill/>
        </p:spPr>
        <p:txBody>
          <a:bodyPr wrap="square" rtlCol="0">
            <a:spAutoFit/>
          </a:bodyPr>
          <a:lstStyle>
            <a:lvl1pPr>
              <a:defRPr lang="en-US" sz="4200" dirty="0"/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7401518" y="3819948"/>
            <a:ext cx="680390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  <p:sp>
        <p:nvSpPr>
          <p:cNvPr id="33" name="5-Point Star 32"/>
          <p:cNvSpPr/>
          <p:nvPr/>
        </p:nvSpPr>
        <p:spPr>
          <a:xfrm rot="21420000">
            <a:off x="3121951" y="5057183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18992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106333"/>
            <a:ext cx="7796031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351" y="685800"/>
            <a:ext cx="7794385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702923"/>
            <a:ext cx="7796046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821759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77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106333"/>
            <a:ext cx="7796047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20248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99" y="685800"/>
            <a:ext cx="7143765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62698" y="3610032"/>
            <a:ext cx="6500967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106334"/>
            <a:ext cx="779766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  <p:sp>
        <p:nvSpPr>
          <p:cNvPr id="10" name="TextBox 9"/>
          <p:cNvSpPr txBox="1"/>
          <p:nvPr/>
        </p:nvSpPr>
        <p:spPr>
          <a:xfrm>
            <a:off x="404280" y="88785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97147" y="290648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5264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1723855"/>
            <a:ext cx="7796030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247468"/>
            <a:ext cx="7796030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814496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4352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4352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5967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75966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7785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27785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498356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8880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4335" y="2063396"/>
            <a:ext cx="2482596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8880" y="4389288"/>
            <a:ext cx="2482596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805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76999" y="2063396"/>
            <a:ext cx="2482596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76998" y="4389286"/>
            <a:ext cx="2483655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670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26614" y="2063394"/>
            <a:ext cx="2482596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26614" y="4389284"/>
            <a:ext cx="2482596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418800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2063396"/>
            <a:ext cx="7796030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019843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896" y="685801"/>
            <a:ext cx="1698485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685801"/>
            <a:ext cx="5928323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399600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353196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2063396"/>
            <a:ext cx="7796030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239195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3742267"/>
            <a:ext cx="7796030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3561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766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0" y="2063396"/>
            <a:ext cx="3816536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495478" y="2063396"/>
            <a:ext cx="381490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71285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6030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569" y="2063396"/>
            <a:ext cx="3591317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514352" y="2861733"/>
            <a:ext cx="3816534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5340" y="2063396"/>
            <a:ext cx="359667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495477" y="2861733"/>
            <a:ext cx="3816535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397813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1414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42605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32" y="685800"/>
            <a:ext cx="3095145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784600" y="685801"/>
            <a:ext cx="4525781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232" y="2709053"/>
            <a:ext cx="3095146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3054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440817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7740" y="1"/>
            <a:ext cx="3162641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2709053"/>
            <a:ext cx="440817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27776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19048" y="1"/>
            <a:ext cx="9004013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2063396"/>
            <a:ext cx="7797662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73562" y="5757334"/>
            <a:ext cx="283845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5757334"/>
            <a:ext cx="412478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5341" y="5757334"/>
            <a:ext cx="68039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58012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1000" y="1754976"/>
            <a:ext cx="8534399" cy="20441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5" dirty="0">
                <a:latin typeface="Verdana"/>
                <a:cs typeface="Verdana"/>
              </a:rPr>
              <a:t>Requirements</a:t>
            </a:r>
            <a:r>
              <a:rPr b="1" spc="-75" dirty="0">
                <a:latin typeface="Verdana"/>
                <a:cs typeface="Verdana"/>
              </a:rPr>
              <a:t> </a:t>
            </a:r>
            <a:r>
              <a:rPr b="1" spc="-5" dirty="0">
                <a:latin typeface="Verdana"/>
                <a:cs typeface="Verdana"/>
              </a:rPr>
              <a:t>Prioritization</a:t>
            </a:r>
            <a:br>
              <a:rPr lang="en-US" b="1" spc="-5" dirty="0">
                <a:latin typeface="Verdana"/>
                <a:cs typeface="Verdana"/>
              </a:rPr>
            </a:br>
            <a:r>
              <a:rPr lang="en-US" b="1" spc="-5" dirty="0">
                <a:latin typeface="Verdana"/>
                <a:cs typeface="Verdana"/>
              </a:rPr>
              <a:t>       </a:t>
            </a:r>
            <a:r>
              <a:rPr lang="en-US" sz="2000" b="1" spc="-5" dirty="0">
                <a:latin typeface="Verdana"/>
                <a:cs typeface="Verdana"/>
              </a:rPr>
              <a:t>by 19sw42</a:t>
            </a:r>
            <a:endParaRPr sz="2000" b="1" spc="-5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613410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Challenges</a:t>
            </a:r>
            <a:r>
              <a:rPr sz="2800" b="1" spc="-1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of</a:t>
            </a:r>
            <a:r>
              <a:rPr sz="2800" b="1" spc="-2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prioritization</a:t>
            </a:r>
            <a:r>
              <a:rPr sz="2800" b="1" spc="25" dirty="0">
                <a:latin typeface="Verdana"/>
                <a:cs typeface="Verdana"/>
              </a:rPr>
              <a:t> </a:t>
            </a:r>
            <a:r>
              <a:rPr sz="1400" b="1" spc="-5" dirty="0">
                <a:latin typeface="Verdana"/>
                <a:cs typeface="Verdana"/>
              </a:rPr>
              <a:t>(1/2)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4540" y="1884679"/>
            <a:ext cx="7399020" cy="37871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204470" indent="-342900">
              <a:lnSpc>
                <a:spcPct val="146300"/>
              </a:lnSpc>
              <a:spcBef>
                <a:spcPts val="9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3000" spc="-7" baseline="2777" dirty="0">
                <a:latin typeface="Verdana"/>
                <a:cs typeface="Verdana"/>
              </a:rPr>
              <a:t>Different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stakeholders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have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usually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different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opinions </a:t>
            </a:r>
            <a:r>
              <a:rPr sz="3000" spc="-1027" baseline="2777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about requirement´s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importance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and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urgency.</a:t>
            </a:r>
            <a:endParaRPr sz="2000">
              <a:latin typeface="Verdana"/>
              <a:cs typeface="Verdana"/>
            </a:endParaRPr>
          </a:p>
          <a:p>
            <a:pPr marL="755650" marR="5080" lvl="1" indent="-285750">
              <a:lnSpc>
                <a:spcPct val="148100"/>
              </a:lnSpc>
              <a:spcBef>
                <a:spcPts val="64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People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naturally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have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their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own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interest and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they 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aren`t always</a:t>
            </a:r>
            <a:r>
              <a:rPr sz="2000" spc="10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willing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to compromise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their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needs</a:t>
            </a:r>
            <a:r>
              <a:rPr sz="2000" spc="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for </a:t>
            </a:r>
            <a:r>
              <a:rPr sz="2000" spc="-69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someone </a:t>
            </a:r>
            <a:r>
              <a:rPr sz="2000" spc="-10" dirty="0">
                <a:latin typeface="Verdana"/>
                <a:cs typeface="Verdana"/>
              </a:rPr>
              <a:t>else`s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benefit.</a:t>
            </a:r>
            <a:endParaRPr sz="2000">
              <a:latin typeface="Verdana"/>
              <a:cs typeface="Verdana"/>
            </a:endParaRPr>
          </a:p>
          <a:p>
            <a:pPr marL="355600" marR="804545" indent="-342900">
              <a:lnSpc>
                <a:spcPct val="148100"/>
              </a:lnSpc>
              <a:spcBef>
                <a:spcPts val="63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3000" spc="-7" baseline="2777" dirty="0">
                <a:latin typeface="Verdana"/>
                <a:cs typeface="Verdana"/>
              </a:rPr>
              <a:t>Many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of</a:t>
            </a:r>
            <a:r>
              <a:rPr sz="3000" spc="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the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15" baseline="2777" dirty="0">
                <a:latin typeface="Verdana"/>
                <a:cs typeface="Verdana"/>
              </a:rPr>
              <a:t>prioritization</a:t>
            </a:r>
            <a:r>
              <a:rPr sz="3000" spc="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methods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are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either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too </a:t>
            </a:r>
            <a:r>
              <a:rPr sz="3000" spc="-1027" baseline="2777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complicated and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time consuming or</a:t>
            </a:r>
            <a:r>
              <a:rPr sz="2000" spc="3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insufficient 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[Rya97].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613410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Challenges</a:t>
            </a:r>
            <a:r>
              <a:rPr sz="2800" b="1" spc="-1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of</a:t>
            </a:r>
            <a:r>
              <a:rPr sz="2800" b="1" spc="-2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prioritization</a:t>
            </a:r>
            <a:r>
              <a:rPr sz="2800" b="1" spc="25" dirty="0">
                <a:latin typeface="Verdana"/>
                <a:cs typeface="Verdana"/>
              </a:rPr>
              <a:t> </a:t>
            </a:r>
            <a:r>
              <a:rPr sz="1400" b="1" spc="-5" dirty="0">
                <a:latin typeface="Verdana"/>
                <a:cs typeface="Verdana"/>
              </a:rPr>
              <a:t>(2/2)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4540" y="1861820"/>
            <a:ext cx="7405370" cy="4348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626745" indent="-342900">
              <a:lnSpc>
                <a:spcPct val="139900"/>
              </a:lnSpc>
              <a:spcBef>
                <a:spcPts val="1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Customers</a:t>
            </a:r>
            <a:r>
              <a:rPr sz="240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may try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to</a:t>
            </a:r>
            <a:r>
              <a:rPr sz="2400" spc="10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avoid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spc="-85" dirty="0">
                <a:latin typeface="Verdana"/>
                <a:cs typeface="Verdana"/>
              </a:rPr>
              <a:t>prioritization, </a:t>
            </a:r>
            <a:r>
              <a:rPr sz="2400" spc="-8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because</a:t>
            </a:r>
            <a:endParaRPr sz="2400">
              <a:latin typeface="Verdana"/>
              <a:cs typeface="Verdana"/>
            </a:endParaRPr>
          </a:p>
          <a:p>
            <a:pPr marL="755650" marR="5080" lvl="1" indent="-285750">
              <a:lnSpc>
                <a:spcPct val="139900"/>
              </a:lnSpc>
              <a:spcBef>
                <a:spcPts val="6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they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suspect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that </a:t>
            </a:r>
            <a:r>
              <a:rPr sz="2400" spc="-10" dirty="0">
                <a:latin typeface="Verdana"/>
                <a:cs typeface="Verdana"/>
              </a:rPr>
              <a:t>low</a:t>
            </a:r>
            <a:r>
              <a:rPr sz="2400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priority </a:t>
            </a:r>
            <a:r>
              <a:rPr sz="2400" spc="-95" dirty="0">
                <a:latin typeface="Verdana"/>
                <a:cs typeface="Verdana"/>
              </a:rPr>
              <a:t>requirements </a:t>
            </a:r>
            <a:r>
              <a:rPr sz="2400" spc="-90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will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never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be</a:t>
            </a:r>
            <a:r>
              <a:rPr sz="240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implemented</a:t>
            </a:r>
            <a:endParaRPr sz="2400">
              <a:latin typeface="Verdana"/>
              <a:cs typeface="Verdana"/>
            </a:endParaRPr>
          </a:p>
          <a:p>
            <a:pPr marL="355600" marR="558165" indent="-342900">
              <a:lnSpc>
                <a:spcPct val="139900"/>
              </a:lnSpc>
              <a:spcBef>
                <a:spcPts val="6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10" dirty="0">
                <a:latin typeface="Verdana"/>
                <a:cs typeface="Verdana"/>
              </a:rPr>
              <a:t>Developers</a:t>
            </a:r>
            <a:r>
              <a:rPr sz="2400" dirty="0">
                <a:latin typeface="Verdana"/>
                <a:cs typeface="Verdana"/>
              </a:rPr>
              <a:t> may </a:t>
            </a:r>
            <a:r>
              <a:rPr sz="2400" spc="-5" dirty="0">
                <a:latin typeface="Verdana"/>
                <a:cs typeface="Verdana"/>
              </a:rPr>
              <a:t>try</a:t>
            </a:r>
            <a:r>
              <a:rPr sz="2400" spc="1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to</a:t>
            </a:r>
            <a:r>
              <a:rPr sz="2400" spc="10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avoid</a:t>
            </a:r>
            <a:r>
              <a:rPr sz="2400" spc="10" dirty="0">
                <a:latin typeface="Verdana"/>
                <a:cs typeface="Verdana"/>
              </a:rPr>
              <a:t> </a:t>
            </a:r>
            <a:r>
              <a:rPr sz="2400" spc="-85" dirty="0">
                <a:latin typeface="Verdana"/>
                <a:cs typeface="Verdana"/>
              </a:rPr>
              <a:t>prioritization, </a:t>
            </a:r>
            <a:r>
              <a:rPr sz="2400" spc="-8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because</a:t>
            </a:r>
            <a:endParaRPr sz="2400">
              <a:latin typeface="Verdana"/>
              <a:cs typeface="Verdana"/>
            </a:endParaRPr>
          </a:p>
          <a:p>
            <a:pPr marL="755650" marR="680720" lvl="1" indent="-285750">
              <a:lnSpc>
                <a:spcPct val="139900"/>
              </a:lnSpc>
              <a:spcBef>
                <a:spcPts val="6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dirty="0">
                <a:latin typeface="Verdana"/>
                <a:cs typeface="Verdana"/>
              </a:rPr>
              <a:t>they </a:t>
            </a:r>
            <a:r>
              <a:rPr sz="2400" spc="-5" dirty="0">
                <a:latin typeface="Verdana"/>
                <a:cs typeface="Verdana"/>
              </a:rPr>
              <a:t>feel bad </a:t>
            </a:r>
            <a:r>
              <a:rPr sz="2400" dirty="0">
                <a:latin typeface="Verdana"/>
                <a:cs typeface="Verdana"/>
              </a:rPr>
              <a:t>to </a:t>
            </a:r>
            <a:r>
              <a:rPr sz="2400" spc="-5" dirty="0">
                <a:latin typeface="Verdana"/>
                <a:cs typeface="Verdana"/>
              </a:rPr>
              <a:t>admit, that they </a:t>
            </a:r>
            <a:r>
              <a:rPr sz="2400" spc="-225" dirty="0">
                <a:latin typeface="Verdana"/>
                <a:cs typeface="Verdana"/>
              </a:rPr>
              <a:t>can`t </a:t>
            </a:r>
            <a:r>
              <a:rPr sz="2400" spc="-22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implement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all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requirements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72869" y="2853690"/>
            <a:ext cx="55600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Prioritization</a:t>
            </a:r>
            <a:r>
              <a:rPr spc="-75" dirty="0"/>
              <a:t> </a:t>
            </a:r>
            <a:r>
              <a:rPr spc="-5" dirty="0"/>
              <a:t>methods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24319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Prioritization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scales</a:t>
            </a:r>
            <a:r>
              <a:rPr sz="2800" b="1" spc="-3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(1/3)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2006345"/>
            <a:ext cx="7498715" cy="3672204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3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Method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89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Grouping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requirements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in </a:t>
            </a:r>
            <a:r>
              <a:rPr sz="3000" baseline="2777" dirty="0">
                <a:latin typeface="Verdana"/>
                <a:cs typeface="Verdana"/>
              </a:rPr>
              <a:t>the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categories</a:t>
            </a:r>
            <a:endParaRPr sz="3000" baseline="2777">
              <a:latin typeface="Verdana"/>
              <a:cs typeface="Verdana"/>
            </a:endParaRPr>
          </a:p>
          <a:p>
            <a:pPr marL="755650" marR="5080" lvl="1" indent="-285750">
              <a:lnSpc>
                <a:spcPct val="150000"/>
              </a:lnSpc>
              <a:spcBef>
                <a:spcPts val="4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Usually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three-level</a:t>
            </a:r>
            <a:r>
              <a:rPr sz="2000" spc="-2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scale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(e.g.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Essential,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75" dirty="0">
                <a:latin typeface="Verdana"/>
                <a:cs typeface="Verdana"/>
              </a:rPr>
              <a:t>Conditional, </a:t>
            </a:r>
            <a:r>
              <a:rPr sz="2000" spc="-7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Optional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[IEEE98])</a:t>
            </a:r>
            <a:endParaRPr sz="2000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2039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Participants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89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Different</a:t>
            </a:r>
            <a:r>
              <a:rPr sz="3000" spc="-5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stakeholders</a:t>
            </a:r>
            <a:endParaRPr sz="3000" baseline="2777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Conflicts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are negotiated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”informally”</a:t>
            </a:r>
            <a:endParaRPr sz="3000" baseline="2777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24319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Prioritization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scales</a:t>
            </a:r>
            <a:r>
              <a:rPr sz="2800" b="1" spc="-3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(2/3)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2015489"/>
            <a:ext cx="6571615" cy="1741170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Pros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039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spc="-5" dirty="0">
                <a:latin typeface="Verdana"/>
                <a:cs typeface="Verdana"/>
              </a:rPr>
              <a:t>Cheap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and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easy</a:t>
            </a:r>
            <a:r>
              <a:rPr sz="2400" spc="-3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to</a:t>
            </a:r>
            <a:r>
              <a:rPr sz="2400" spc="-3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use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203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spc="-5" dirty="0">
                <a:latin typeface="Verdana"/>
                <a:cs typeface="Verdana"/>
              </a:rPr>
              <a:t>Clear</a:t>
            </a:r>
            <a:r>
              <a:rPr sz="2400" spc="-2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technique,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near</a:t>
            </a:r>
            <a:r>
              <a:rPr sz="2400" spc="-2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common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spc="-170" dirty="0">
                <a:latin typeface="Verdana"/>
                <a:cs typeface="Verdana"/>
              </a:rPr>
              <a:t>sense.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24319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Prioritization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scales</a:t>
            </a:r>
            <a:r>
              <a:rPr sz="2800" b="1" spc="-3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(3/3)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8340" y="1966383"/>
            <a:ext cx="7429500" cy="3989070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6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3000" baseline="2777" dirty="0">
                <a:latin typeface="Verdana"/>
                <a:cs typeface="Verdana"/>
              </a:rPr>
              <a:t>Cons</a:t>
            </a:r>
            <a:endParaRPr sz="3000" baseline="2777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baseline="2777" dirty="0">
                <a:latin typeface="Verdana"/>
                <a:cs typeface="Verdana"/>
              </a:rPr>
              <a:t>The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results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are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in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many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cases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just</a:t>
            </a:r>
            <a:r>
              <a:rPr sz="3000" baseline="2777" dirty="0">
                <a:latin typeface="Verdana"/>
                <a:cs typeface="Verdana"/>
              </a:rPr>
              <a:t> a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rough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157" baseline="2777" dirty="0">
                <a:latin typeface="Verdana"/>
                <a:cs typeface="Verdana"/>
              </a:rPr>
              <a:t>estimate</a:t>
            </a:r>
            <a:endParaRPr sz="3000" baseline="2777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Participant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dependent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method</a:t>
            </a:r>
            <a:endParaRPr sz="3000" baseline="2777">
              <a:latin typeface="Verdana"/>
              <a:cs typeface="Verdana"/>
            </a:endParaRPr>
          </a:p>
          <a:p>
            <a:pPr marL="755650" marR="321945" lvl="1" indent="-285750">
              <a:lnSpc>
                <a:spcPct val="150000"/>
              </a:lnSpc>
              <a:spcBef>
                <a:spcPts val="4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Customers estimate</a:t>
            </a:r>
            <a:r>
              <a:rPr sz="2000" spc="-15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85%</a:t>
            </a:r>
            <a:r>
              <a:rPr sz="2000" spc="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of requirements at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220" dirty="0">
                <a:latin typeface="Verdana"/>
                <a:cs typeface="Verdana"/>
              </a:rPr>
              <a:t>high </a:t>
            </a:r>
            <a:r>
              <a:rPr sz="2000" spc="-21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priority,</a:t>
            </a:r>
            <a:r>
              <a:rPr sz="2000" dirty="0">
                <a:latin typeface="Verdana"/>
                <a:cs typeface="Verdana"/>
              </a:rPr>
              <a:t> 15% </a:t>
            </a:r>
            <a:r>
              <a:rPr sz="2000" spc="-5" dirty="0">
                <a:latin typeface="Verdana"/>
                <a:cs typeface="Verdana"/>
              </a:rPr>
              <a:t>at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medium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and </a:t>
            </a:r>
            <a:r>
              <a:rPr sz="2000" dirty="0">
                <a:latin typeface="Verdana"/>
                <a:cs typeface="Verdana"/>
              </a:rPr>
              <a:t>5%</a:t>
            </a:r>
            <a:r>
              <a:rPr sz="2000" spc="10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at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low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priority</a:t>
            </a:r>
            <a:endParaRPr sz="2000">
              <a:latin typeface="Verdana"/>
              <a:cs typeface="Verdana"/>
            </a:endParaRPr>
          </a:p>
          <a:p>
            <a:pPr marL="1155700" lvl="2" indent="-228600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2000" dirty="0">
                <a:latin typeface="Verdana"/>
                <a:cs typeface="Verdana"/>
              </a:rPr>
              <a:t>No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desired</a:t>
            </a:r>
            <a:r>
              <a:rPr sz="2000" spc="-10" dirty="0">
                <a:latin typeface="Verdana"/>
                <a:cs typeface="Verdana"/>
              </a:rPr>
              <a:t> flexibility</a:t>
            </a:r>
            <a:r>
              <a:rPr sz="2000" spc="-5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for</a:t>
            </a:r>
            <a:r>
              <a:rPr sz="2000" spc="-15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the</a:t>
            </a:r>
            <a:r>
              <a:rPr sz="2000" spc="-1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project</a:t>
            </a:r>
            <a:endParaRPr sz="2000">
              <a:latin typeface="Verdana"/>
              <a:cs typeface="Verdana"/>
            </a:endParaRPr>
          </a:p>
          <a:p>
            <a:pPr marL="755650" marR="516890" lvl="1" indent="-285750">
              <a:lnSpc>
                <a:spcPct val="172900"/>
              </a:lnSpc>
              <a:spcBef>
                <a:spcPts val="14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In the real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world</a:t>
            </a:r>
            <a:r>
              <a:rPr sz="3000" spc="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low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priority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requirements </a:t>
            </a:r>
            <a:r>
              <a:rPr sz="3000" spc="-322" baseline="2777" dirty="0">
                <a:latin typeface="Verdana"/>
                <a:cs typeface="Verdana"/>
              </a:rPr>
              <a:t>have </a:t>
            </a:r>
            <a:r>
              <a:rPr sz="3000" spc="-315" baseline="2777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frequently been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abandoned.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48088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Wiegers´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method</a:t>
            </a:r>
            <a:r>
              <a:rPr sz="2800" b="1" spc="-4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(1/4)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2006345"/>
            <a:ext cx="7522845" cy="3467735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3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Basic</a:t>
            </a:r>
            <a:r>
              <a:rPr sz="2400" spc="-6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idea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89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Customer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value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depends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on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both</a:t>
            </a:r>
            <a:endParaRPr sz="3000" baseline="2777">
              <a:latin typeface="Verdana"/>
              <a:cs typeface="Verdana"/>
            </a:endParaRPr>
          </a:p>
          <a:p>
            <a:pPr marL="1155700" marR="235585" lvl="2" indent="-228600">
              <a:lnSpc>
                <a:spcPct val="150000"/>
              </a:lnSpc>
              <a:spcBef>
                <a:spcPts val="4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2000" dirty="0">
                <a:latin typeface="Verdana"/>
                <a:cs typeface="Verdana"/>
              </a:rPr>
              <a:t>the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benefit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provided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to</a:t>
            </a:r>
            <a:r>
              <a:rPr sz="2000" dirty="0">
                <a:latin typeface="Verdana"/>
                <a:cs typeface="Verdana"/>
              </a:rPr>
              <a:t> the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customer</a:t>
            </a:r>
            <a:r>
              <a:rPr sz="2000" dirty="0">
                <a:latin typeface="Verdana"/>
                <a:cs typeface="Verdana"/>
              </a:rPr>
              <a:t> by </a:t>
            </a:r>
            <a:r>
              <a:rPr sz="2000" spc="-114" dirty="0">
                <a:latin typeface="Verdana"/>
                <a:cs typeface="Verdana"/>
              </a:rPr>
              <a:t>spesific </a:t>
            </a:r>
            <a:r>
              <a:rPr sz="2000" spc="-1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requirement</a:t>
            </a:r>
            <a:endParaRPr sz="2000">
              <a:latin typeface="Verdana"/>
              <a:cs typeface="Verdana"/>
            </a:endParaRPr>
          </a:p>
          <a:p>
            <a:pPr marL="1155700" lvl="2" indent="-228600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2000" spc="-5" dirty="0">
                <a:latin typeface="Verdana"/>
                <a:cs typeface="Verdana"/>
              </a:rPr>
              <a:t>penalty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paid</a:t>
            </a:r>
            <a:r>
              <a:rPr sz="2000" spc="-15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by </a:t>
            </a:r>
            <a:r>
              <a:rPr sz="2000" spc="-5" dirty="0">
                <a:latin typeface="Verdana"/>
                <a:cs typeface="Verdana"/>
              </a:rPr>
              <a:t>that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feature [Par96]</a:t>
            </a:r>
            <a:endParaRPr sz="2000">
              <a:latin typeface="Verdana"/>
              <a:cs typeface="Verdana"/>
            </a:endParaRPr>
          </a:p>
          <a:p>
            <a:pPr marL="755650" marR="5080" lvl="1" indent="-285750">
              <a:lnSpc>
                <a:spcPct val="150000"/>
              </a:lnSpc>
              <a:spcBef>
                <a:spcPts val="5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dirty="0">
                <a:latin typeface="Verdana"/>
                <a:cs typeface="Verdana"/>
              </a:rPr>
              <a:t>Can </a:t>
            </a:r>
            <a:r>
              <a:rPr sz="2000" spc="-5" dirty="0">
                <a:latin typeface="Verdana"/>
                <a:cs typeface="Verdana"/>
              </a:rPr>
              <a:t>be used only for negotiable requirements </a:t>
            </a:r>
            <a:r>
              <a:rPr sz="2000" spc="-140" dirty="0">
                <a:latin typeface="Verdana"/>
                <a:cs typeface="Verdana"/>
              </a:rPr>
              <a:t>(those </a:t>
            </a:r>
            <a:r>
              <a:rPr sz="2000" spc="-13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that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are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not </a:t>
            </a:r>
            <a:r>
              <a:rPr sz="2000" spc="-5" dirty="0">
                <a:latin typeface="Verdana"/>
                <a:cs typeface="Verdana"/>
              </a:rPr>
              <a:t>top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priority)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48088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Wiegers´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method</a:t>
            </a:r>
            <a:r>
              <a:rPr sz="2800" b="1" spc="-4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(2/4)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1993899"/>
            <a:ext cx="7894955" cy="381254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4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Method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5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Estimate for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each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requirement using scale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from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baseline="2777" dirty="0">
                <a:latin typeface="Verdana"/>
                <a:cs typeface="Verdana"/>
              </a:rPr>
              <a:t>1 </a:t>
            </a:r>
            <a:r>
              <a:rPr sz="3000" spc="-7" baseline="2777" dirty="0">
                <a:latin typeface="Verdana"/>
                <a:cs typeface="Verdana"/>
              </a:rPr>
              <a:t>to</a:t>
            </a:r>
            <a:r>
              <a:rPr sz="3000" baseline="2777" dirty="0">
                <a:latin typeface="Verdana"/>
                <a:cs typeface="Verdana"/>
              </a:rPr>
              <a:t> 9</a:t>
            </a:r>
            <a:endParaRPr sz="3000" baseline="2777">
              <a:latin typeface="Verdana"/>
              <a:cs typeface="Verdana"/>
            </a:endParaRPr>
          </a:p>
          <a:p>
            <a:pPr marL="1155700" lvl="2" indent="-228600">
              <a:lnSpc>
                <a:spcPct val="100000"/>
              </a:lnSpc>
              <a:spcBef>
                <a:spcPts val="13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2000" spc="-5" dirty="0">
                <a:latin typeface="Verdana"/>
                <a:cs typeface="Verdana"/>
              </a:rPr>
              <a:t>relative</a:t>
            </a:r>
            <a:r>
              <a:rPr sz="2000" spc="-2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benefit</a:t>
            </a:r>
            <a:r>
              <a:rPr sz="2000" dirty="0">
                <a:latin typeface="Verdana"/>
                <a:cs typeface="Verdana"/>
              </a:rPr>
              <a:t> that</a:t>
            </a:r>
            <a:r>
              <a:rPr sz="2000" spc="-5" dirty="0">
                <a:latin typeface="Verdana"/>
                <a:cs typeface="Verdana"/>
              </a:rPr>
              <a:t> it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provides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to the customer</a:t>
            </a:r>
            <a:endParaRPr sz="2000">
              <a:latin typeface="Verdana"/>
              <a:cs typeface="Verdana"/>
            </a:endParaRPr>
          </a:p>
          <a:p>
            <a:pPr marL="1155700" lvl="2" indent="-228600">
              <a:lnSpc>
                <a:spcPct val="100000"/>
              </a:lnSpc>
              <a:spcBef>
                <a:spcPts val="15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3000" spc="-7" baseline="2777" dirty="0">
                <a:latin typeface="Verdana"/>
                <a:cs typeface="Verdana"/>
              </a:rPr>
              <a:t>relative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penalty</a:t>
            </a:r>
            <a:r>
              <a:rPr sz="3000" spc="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the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customer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would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suffer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without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569" baseline="2777" dirty="0">
                <a:latin typeface="Verdana"/>
                <a:cs typeface="Verdana"/>
              </a:rPr>
              <a:t>it</a:t>
            </a:r>
            <a:endParaRPr sz="3000" baseline="2777">
              <a:latin typeface="Verdana"/>
              <a:cs typeface="Verdana"/>
            </a:endParaRPr>
          </a:p>
          <a:p>
            <a:pPr marL="1155700" lvl="2" indent="-228600">
              <a:lnSpc>
                <a:spcPct val="100000"/>
              </a:lnSpc>
              <a:spcBef>
                <a:spcPts val="14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3000" spc="-7" baseline="2777" dirty="0">
                <a:latin typeface="Verdana"/>
                <a:cs typeface="Verdana"/>
              </a:rPr>
              <a:t>relative</a:t>
            </a:r>
            <a:r>
              <a:rPr sz="3000" spc="-44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cost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for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it</a:t>
            </a:r>
            <a:endParaRPr sz="3000" baseline="2777">
              <a:latin typeface="Verdana"/>
              <a:cs typeface="Verdana"/>
            </a:endParaRPr>
          </a:p>
          <a:p>
            <a:pPr marL="1155700" lvl="2" indent="-228600">
              <a:lnSpc>
                <a:spcPct val="100000"/>
              </a:lnSpc>
              <a:spcBef>
                <a:spcPts val="14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3000" spc="-7" baseline="2777" dirty="0">
                <a:latin typeface="Verdana"/>
                <a:cs typeface="Verdana"/>
              </a:rPr>
              <a:t>relative</a:t>
            </a:r>
            <a:r>
              <a:rPr sz="3000" spc="-44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risk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for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it</a:t>
            </a:r>
            <a:endParaRPr sz="3000" baseline="2777">
              <a:latin typeface="Verdana"/>
              <a:cs typeface="Verdana"/>
            </a:endParaRPr>
          </a:p>
          <a:p>
            <a:pPr marL="755650" marR="972185" lvl="1" indent="-285750">
              <a:lnSpc>
                <a:spcPct val="140000"/>
              </a:lnSpc>
              <a:spcBef>
                <a:spcPts val="4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Calculate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the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percentage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of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the</a:t>
            </a:r>
            <a:r>
              <a:rPr sz="2000" spc="-5" dirty="0">
                <a:latin typeface="Verdana"/>
                <a:cs typeface="Verdana"/>
              </a:rPr>
              <a:t> </a:t>
            </a:r>
            <a:r>
              <a:rPr sz="2000" spc="-60" dirty="0">
                <a:latin typeface="Verdana"/>
                <a:cs typeface="Verdana"/>
              </a:rPr>
              <a:t>benefit/penalty/ </a:t>
            </a:r>
            <a:r>
              <a:rPr sz="2000" spc="-5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cost/risk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that comes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from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each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requirement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3200423"/>
            <a:ext cx="7048500" cy="73618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48088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Wiegers´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method</a:t>
            </a:r>
            <a:r>
              <a:rPr sz="2800" b="1" spc="-4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(3/4)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66800" y="1927859"/>
            <a:ext cx="6539865" cy="853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marR="5080" indent="-285750">
              <a:lnSpc>
                <a:spcPct val="135800"/>
              </a:lnSpc>
              <a:spcBef>
                <a:spcPts val="1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298450" algn="l"/>
              </a:tabLst>
            </a:pPr>
            <a:r>
              <a:rPr sz="3000" spc="-7" baseline="2777" dirty="0">
                <a:latin typeface="Verdana"/>
                <a:cs typeface="Verdana"/>
              </a:rPr>
              <a:t>Calculate priority for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each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requirement using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434" baseline="2777" dirty="0">
                <a:latin typeface="Verdana"/>
                <a:cs typeface="Verdana"/>
              </a:rPr>
              <a:t>the </a:t>
            </a:r>
            <a:r>
              <a:rPr sz="3000" spc="-427" baseline="2777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following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formula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9600" y="4392929"/>
            <a:ext cx="4589145" cy="145161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4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Participants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5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Key customer </a:t>
            </a:r>
            <a:r>
              <a:rPr sz="3000" spc="-89" baseline="2777" dirty="0">
                <a:latin typeface="Verdana"/>
                <a:cs typeface="Verdana"/>
              </a:rPr>
              <a:t>representatives</a:t>
            </a:r>
            <a:endParaRPr sz="3000" baseline="2777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3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Software</a:t>
            </a:r>
            <a:r>
              <a:rPr sz="2000" spc="-4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developers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48088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Wiegers´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method</a:t>
            </a:r>
            <a:r>
              <a:rPr sz="2800" b="1" spc="-4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(4/4)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5940" y="1799590"/>
            <a:ext cx="7654925" cy="433832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4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Pros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5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Relative</a:t>
            </a:r>
            <a:r>
              <a:rPr sz="3000" spc="-8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method</a:t>
            </a:r>
            <a:endParaRPr sz="3000" baseline="2777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4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Estimation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is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based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on several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variables</a:t>
            </a:r>
            <a:endParaRPr sz="3000" baseline="2777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4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Results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are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informative and </a:t>
            </a:r>
            <a:r>
              <a:rPr sz="3000" spc="-15" baseline="2777" dirty="0">
                <a:latin typeface="Verdana"/>
                <a:cs typeface="Verdana"/>
              </a:rPr>
              <a:t>clear</a:t>
            </a:r>
            <a:endParaRPr sz="3000" baseline="2777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16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Cons</a:t>
            </a:r>
            <a:endParaRPr sz="2400">
              <a:latin typeface="Verdana"/>
              <a:cs typeface="Verdana"/>
            </a:endParaRPr>
          </a:p>
          <a:p>
            <a:pPr marL="755650" marR="37465" lvl="1" indent="-285750">
              <a:lnSpc>
                <a:spcPct val="140000"/>
              </a:lnSpc>
              <a:spcBef>
                <a:spcPts val="489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Not much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objective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information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is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available about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285" dirty="0">
                <a:latin typeface="Verdana"/>
                <a:cs typeface="Verdana"/>
              </a:rPr>
              <a:t>the </a:t>
            </a:r>
            <a:r>
              <a:rPr sz="2000" spc="-28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method</a:t>
            </a:r>
            <a:endParaRPr sz="2000">
              <a:latin typeface="Verdana"/>
              <a:cs typeface="Verdana"/>
            </a:endParaRPr>
          </a:p>
          <a:p>
            <a:pPr marL="755650" marR="5080" lvl="1" indent="-285750">
              <a:lnSpc>
                <a:spcPct val="136300"/>
              </a:lnSpc>
              <a:spcBef>
                <a:spcPts val="67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Results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are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dependent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on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people´s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15" baseline="2777" dirty="0">
                <a:latin typeface="Verdana"/>
                <a:cs typeface="Verdana"/>
              </a:rPr>
              <a:t>ability</a:t>
            </a:r>
            <a:r>
              <a:rPr sz="3000" baseline="2777" dirty="0">
                <a:latin typeface="Verdana"/>
                <a:cs typeface="Verdana"/>
              </a:rPr>
              <a:t> to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165" baseline="2777" dirty="0">
                <a:latin typeface="Verdana"/>
                <a:cs typeface="Verdana"/>
              </a:rPr>
              <a:t>estimate </a:t>
            </a:r>
            <a:r>
              <a:rPr sz="3000" spc="-157" baseline="2777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value,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cost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and risk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85343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Structure of</a:t>
            </a:r>
            <a:r>
              <a:rPr sz="2800" b="1" spc="-2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the </a:t>
            </a:r>
            <a:r>
              <a:rPr sz="2800" b="1" spc="-10" dirty="0">
                <a:latin typeface="Verdana"/>
                <a:cs typeface="Verdana"/>
              </a:rPr>
              <a:t>presentation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2008293"/>
            <a:ext cx="4822190" cy="3538220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6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3000" spc="-7" baseline="2777" dirty="0">
                <a:latin typeface="Verdana"/>
                <a:cs typeface="Verdana"/>
              </a:rPr>
              <a:t>Introduction</a:t>
            </a:r>
            <a:endParaRPr sz="3000" baseline="2777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3000" spc="-7" baseline="2777" dirty="0">
                <a:latin typeface="Verdana"/>
                <a:cs typeface="Verdana"/>
              </a:rPr>
              <a:t>Prioritization</a:t>
            </a:r>
            <a:r>
              <a:rPr sz="3000" spc="-6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principles</a:t>
            </a:r>
            <a:endParaRPr sz="3000" baseline="2777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16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2000" spc="-5" dirty="0">
                <a:latin typeface="Verdana"/>
                <a:cs typeface="Verdana"/>
              </a:rPr>
              <a:t>Prioritization</a:t>
            </a:r>
            <a:r>
              <a:rPr sz="2000" spc="-3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methods</a:t>
            </a:r>
            <a:endParaRPr sz="20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Prioritization</a:t>
            </a:r>
            <a:r>
              <a:rPr sz="2000" spc="-4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scales</a:t>
            </a:r>
            <a:endParaRPr sz="20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Wiegers`</a:t>
            </a:r>
            <a:r>
              <a:rPr sz="2000" spc="-4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method</a:t>
            </a:r>
            <a:endParaRPr sz="20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89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Pair-wise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comparison </a:t>
            </a:r>
            <a:r>
              <a:rPr sz="3000" spc="-142" baseline="2777" dirty="0">
                <a:latin typeface="Verdana"/>
                <a:cs typeface="Verdana"/>
              </a:rPr>
              <a:t>technique</a:t>
            </a:r>
            <a:endParaRPr sz="3000" baseline="2777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3000" spc="-7" baseline="2777" dirty="0">
                <a:latin typeface="Verdana"/>
                <a:cs typeface="Verdana"/>
              </a:rPr>
              <a:t>Comparison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between the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methods</a:t>
            </a:r>
            <a:endParaRPr sz="3000" baseline="2777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6089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Pair-wise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comparison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(1/6)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10869" y="2015489"/>
            <a:ext cx="7619365" cy="2807970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Method</a:t>
            </a:r>
            <a:endParaRPr sz="2400">
              <a:latin typeface="Verdana"/>
              <a:cs typeface="Verdana"/>
            </a:endParaRPr>
          </a:p>
          <a:p>
            <a:pPr marL="754380" marR="560070" lvl="1" indent="-284480">
              <a:lnSpc>
                <a:spcPct val="150000"/>
              </a:lnSpc>
              <a:spcBef>
                <a:spcPts val="6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4380" algn="l"/>
              </a:tabLst>
            </a:pPr>
            <a:r>
              <a:rPr sz="2400" dirty="0">
                <a:latin typeface="Verdana"/>
                <a:cs typeface="Verdana"/>
              </a:rPr>
              <a:t>n </a:t>
            </a:r>
            <a:r>
              <a:rPr sz="2400" spc="-5" dirty="0">
                <a:latin typeface="Verdana"/>
                <a:cs typeface="Verdana"/>
              </a:rPr>
              <a:t>requirements </a:t>
            </a:r>
            <a:r>
              <a:rPr sz="2400" spc="-10" dirty="0">
                <a:latin typeface="Verdana"/>
                <a:cs typeface="Verdana"/>
              </a:rPr>
              <a:t>are </a:t>
            </a:r>
            <a:r>
              <a:rPr sz="2400" spc="-5" dirty="0">
                <a:latin typeface="Verdana"/>
                <a:cs typeface="Verdana"/>
              </a:rPr>
              <a:t>setted </a:t>
            </a:r>
            <a:r>
              <a:rPr sz="2400" spc="5" dirty="0">
                <a:latin typeface="Verdana"/>
                <a:cs typeface="Verdana"/>
              </a:rPr>
              <a:t>up </a:t>
            </a:r>
            <a:r>
              <a:rPr sz="2400" spc="-10" dirty="0">
                <a:latin typeface="Verdana"/>
                <a:cs typeface="Verdana"/>
              </a:rPr>
              <a:t>in </a:t>
            </a:r>
            <a:r>
              <a:rPr sz="2400" spc="-5" dirty="0">
                <a:latin typeface="Verdana"/>
                <a:cs typeface="Verdana"/>
              </a:rPr>
              <a:t>the </a:t>
            </a:r>
            <a:r>
              <a:rPr sz="2400" spc="-275" dirty="0">
                <a:latin typeface="Verdana"/>
                <a:cs typeface="Verdana"/>
              </a:rPr>
              <a:t>rows </a:t>
            </a:r>
            <a:r>
              <a:rPr sz="2400" spc="-27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and</a:t>
            </a:r>
            <a:r>
              <a:rPr sz="2400" spc="-1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columns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of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the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n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x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n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–matrix</a:t>
            </a:r>
            <a:endParaRPr sz="2400">
              <a:latin typeface="Verdana"/>
              <a:cs typeface="Verdana"/>
            </a:endParaRPr>
          </a:p>
          <a:p>
            <a:pPr marL="754380" marR="5080" lvl="1" indent="-284480">
              <a:lnSpc>
                <a:spcPct val="150000"/>
              </a:lnSpc>
              <a:spcBef>
                <a:spcPts val="59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4380" algn="l"/>
              </a:tabLst>
            </a:pPr>
            <a:r>
              <a:rPr sz="2400" spc="-5" dirty="0">
                <a:latin typeface="Verdana"/>
                <a:cs typeface="Verdana"/>
              </a:rPr>
              <a:t>Pair-wise comparison of all the </a:t>
            </a:r>
            <a:r>
              <a:rPr sz="2400" spc="-95" dirty="0">
                <a:latin typeface="Verdana"/>
                <a:cs typeface="Verdana"/>
              </a:rPr>
              <a:t>requirements </a:t>
            </a:r>
            <a:r>
              <a:rPr sz="2400" spc="-9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according </a:t>
            </a:r>
            <a:r>
              <a:rPr sz="2400" dirty="0">
                <a:latin typeface="Verdana"/>
                <a:cs typeface="Verdana"/>
              </a:rPr>
              <a:t>the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criterion </a:t>
            </a:r>
            <a:r>
              <a:rPr sz="2400" spc="-5" dirty="0">
                <a:latin typeface="Verdana"/>
                <a:cs typeface="Verdana"/>
              </a:rPr>
              <a:t>from</a:t>
            </a:r>
            <a:r>
              <a:rPr sz="2400" spc="-1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1</a:t>
            </a:r>
            <a:r>
              <a:rPr sz="2400" spc="-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to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9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6089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Pair-wise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comparison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(2/6)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01469" y="2245359"/>
            <a:ext cx="3401695" cy="2763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45465" algn="l"/>
              </a:tabLst>
            </a:pPr>
            <a:r>
              <a:rPr sz="1800" dirty="0">
                <a:latin typeface="Verdana"/>
                <a:cs typeface="Verdana"/>
              </a:rPr>
              <a:t>1	Of</a:t>
            </a:r>
            <a:r>
              <a:rPr sz="1800" spc="-25" dirty="0">
                <a:latin typeface="Verdana"/>
                <a:cs typeface="Verdana"/>
              </a:rPr>
              <a:t> </a:t>
            </a:r>
            <a:r>
              <a:rPr sz="1800" spc="-10" dirty="0">
                <a:latin typeface="Verdana"/>
                <a:cs typeface="Verdana"/>
              </a:rPr>
              <a:t>equal</a:t>
            </a:r>
            <a:r>
              <a:rPr sz="1800" spc="-15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value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6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545465" algn="l"/>
              </a:tabLst>
            </a:pPr>
            <a:r>
              <a:rPr sz="1800" dirty="0">
                <a:latin typeface="Verdana"/>
                <a:cs typeface="Verdana"/>
              </a:rPr>
              <a:t>3	</a:t>
            </a:r>
            <a:r>
              <a:rPr sz="1800" spc="-5" dirty="0">
                <a:latin typeface="Verdana"/>
                <a:cs typeface="Verdana"/>
              </a:rPr>
              <a:t>Slightly</a:t>
            </a:r>
            <a:r>
              <a:rPr sz="1800" spc="-3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more</a:t>
            </a:r>
            <a:r>
              <a:rPr sz="1800" spc="-3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value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0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545465" algn="l"/>
              </a:tabLst>
            </a:pPr>
            <a:r>
              <a:rPr sz="1800" dirty="0">
                <a:latin typeface="Verdana"/>
                <a:cs typeface="Verdana"/>
              </a:rPr>
              <a:t>5	</a:t>
            </a:r>
            <a:r>
              <a:rPr sz="1800" spc="-5" dirty="0">
                <a:latin typeface="Verdana"/>
                <a:cs typeface="Verdana"/>
              </a:rPr>
              <a:t>Essential</a:t>
            </a:r>
            <a:r>
              <a:rPr sz="1800" spc="-1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or</a:t>
            </a:r>
            <a:r>
              <a:rPr sz="1800" spc="-15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strong</a:t>
            </a:r>
            <a:r>
              <a:rPr sz="1800" spc="-25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value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3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545465" algn="l"/>
              </a:tabLst>
            </a:pPr>
            <a:r>
              <a:rPr sz="1800" dirty="0">
                <a:latin typeface="Verdana"/>
                <a:cs typeface="Verdana"/>
              </a:rPr>
              <a:t>7	</a:t>
            </a:r>
            <a:r>
              <a:rPr sz="1800" spc="-5" dirty="0">
                <a:latin typeface="Verdana"/>
                <a:cs typeface="Verdana"/>
              </a:rPr>
              <a:t>Extreme</a:t>
            </a:r>
            <a:r>
              <a:rPr sz="1800" spc="-45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value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8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545465" algn="l"/>
              </a:tabLst>
            </a:pPr>
            <a:r>
              <a:rPr sz="1800" dirty="0">
                <a:latin typeface="Verdana"/>
                <a:cs typeface="Verdana"/>
              </a:rPr>
              <a:t>9	</a:t>
            </a:r>
            <a:r>
              <a:rPr sz="1800" spc="-5" dirty="0">
                <a:latin typeface="Verdana"/>
                <a:cs typeface="Verdana"/>
              </a:rPr>
              <a:t>Intermediate</a:t>
            </a:r>
            <a:r>
              <a:rPr sz="1800" spc="-55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value</a:t>
            </a:r>
            <a:endParaRPr sz="1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6089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Pair-wise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comparison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(3/6)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1993899"/>
            <a:ext cx="7860665" cy="423926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4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Participants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5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Requirements</a:t>
            </a:r>
            <a:r>
              <a:rPr sz="3000" spc="-5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engineers</a:t>
            </a:r>
            <a:endParaRPr sz="3000" baseline="2777">
              <a:latin typeface="Verdana"/>
              <a:cs typeface="Verdana"/>
            </a:endParaRPr>
          </a:p>
          <a:p>
            <a:pPr marL="1155700" lvl="2" indent="-228600">
              <a:lnSpc>
                <a:spcPct val="100000"/>
              </a:lnSpc>
              <a:spcBef>
                <a:spcPts val="13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2000" spc="-5" dirty="0">
                <a:latin typeface="Verdana"/>
                <a:cs typeface="Verdana"/>
              </a:rPr>
              <a:t>Review</a:t>
            </a:r>
            <a:r>
              <a:rPr sz="2000" spc="-1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candidate</a:t>
            </a:r>
            <a:r>
              <a:rPr sz="2000" spc="-3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requirements</a:t>
            </a:r>
            <a:endParaRPr sz="20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5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Customers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and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users</a:t>
            </a:r>
            <a:endParaRPr sz="3000" baseline="2777">
              <a:latin typeface="Verdana"/>
              <a:cs typeface="Verdana"/>
            </a:endParaRPr>
          </a:p>
          <a:p>
            <a:pPr marL="1155700" marR="5080" lvl="2" indent="-228600">
              <a:lnSpc>
                <a:spcPct val="136300"/>
              </a:lnSpc>
              <a:spcBef>
                <a:spcPts val="58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3000" spc="-7" baseline="2777" dirty="0">
                <a:latin typeface="Verdana"/>
                <a:cs typeface="Verdana"/>
              </a:rPr>
              <a:t>Apply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p-w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comparison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to estimate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baseline="2777" dirty="0">
                <a:latin typeface="Verdana"/>
                <a:cs typeface="Verdana"/>
              </a:rPr>
              <a:t>the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relative </a:t>
            </a:r>
            <a:r>
              <a:rPr sz="3000" spc="-262" baseline="2777" dirty="0">
                <a:latin typeface="Verdana"/>
                <a:cs typeface="Verdana"/>
              </a:rPr>
              <a:t>value </a:t>
            </a:r>
            <a:r>
              <a:rPr sz="3000" spc="-254" baseline="2777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of</a:t>
            </a:r>
            <a:r>
              <a:rPr sz="2000" spc="-5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the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candidate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requirements</a:t>
            </a:r>
            <a:endParaRPr sz="20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5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Software</a:t>
            </a:r>
            <a:r>
              <a:rPr sz="3000" spc="-6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engineers</a:t>
            </a:r>
            <a:endParaRPr sz="3000" baseline="2777">
              <a:latin typeface="Verdana"/>
              <a:cs typeface="Verdana"/>
            </a:endParaRPr>
          </a:p>
          <a:p>
            <a:pPr marL="1155700" marR="168910" lvl="2" indent="-228600">
              <a:lnSpc>
                <a:spcPct val="140000"/>
              </a:lnSpc>
              <a:spcBef>
                <a:spcPts val="4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2000" spc="-5" dirty="0">
                <a:latin typeface="Verdana"/>
                <a:cs typeface="Verdana"/>
              </a:rPr>
              <a:t>Apply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p-w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comparison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to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estimate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the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relative </a:t>
            </a:r>
            <a:r>
              <a:rPr sz="2000" spc="-220" dirty="0">
                <a:latin typeface="Verdana"/>
                <a:cs typeface="Verdana"/>
              </a:rPr>
              <a:t>cost </a:t>
            </a:r>
            <a:r>
              <a:rPr sz="2000" spc="-215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of</a:t>
            </a:r>
            <a:r>
              <a:rPr sz="2000" spc="-5" dirty="0">
                <a:latin typeface="Verdana"/>
                <a:cs typeface="Verdana"/>
              </a:rPr>
              <a:t> implementing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each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requirement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00" y="1600200"/>
            <a:ext cx="7086600" cy="5105400"/>
            <a:chOff x="914400" y="1600200"/>
            <a:chExt cx="7086600" cy="5105400"/>
          </a:xfrm>
        </p:grpSpPr>
        <p:sp>
          <p:nvSpPr>
            <p:cNvPr id="4" name="object 4"/>
            <p:cNvSpPr/>
            <p:nvPr/>
          </p:nvSpPr>
          <p:spPr>
            <a:xfrm>
              <a:off x="6477000" y="1600200"/>
              <a:ext cx="1524000" cy="381000"/>
            </a:xfrm>
            <a:custGeom>
              <a:avLst/>
              <a:gdLst/>
              <a:ahLst/>
              <a:cxnLst/>
              <a:rect l="l" t="t" r="r" b="b"/>
              <a:pathLst>
                <a:path w="1524000" h="381000">
                  <a:moveTo>
                    <a:pt x="1524000" y="0"/>
                  </a:moveTo>
                  <a:lnTo>
                    <a:pt x="0" y="0"/>
                  </a:lnTo>
                  <a:lnTo>
                    <a:pt x="0" y="381000"/>
                  </a:lnTo>
                  <a:lnTo>
                    <a:pt x="762000" y="381000"/>
                  </a:lnTo>
                  <a:lnTo>
                    <a:pt x="1524000" y="381000"/>
                  </a:lnTo>
                  <a:lnTo>
                    <a:pt x="1524000" y="0"/>
                  </a:lnTo>
                  <a:close/>
                </a:path>
              </a:pathLst>
            </a:custGeom>
            <a:solidFill>
              <a:srgbClr val="FFF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14400" y="2438399"/>
              <a:ext cx="6781800" cy="4267200"/>
            </a:xfrm>
            <a:custGeom>
              <a:avLst/>
              <a:gdLst/>
              <a:ahLst/>
              <a:cxnLst/>
              <a:rect l="l" t="t" r="r" b="b"/>
              <a:pathLst>
                <a:path w="6781800" h="4267200">
                  <a:moveTo>
                    <a:pt x="12954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647700" y="457200"/>
                  </a:lnTo>
                  <a:lnTo>
                    <a:pt x="1295400" y="457200"/>
                  </a:lnTo>
                  <a:lnTo>
                    <a:pt x="1295400" y="0"/>
                  </a:lnTo>
                  <a:close/>
                </a:path>
                <a:path w="6781800" h="4267200">
                  <a:moveTo>
                    <a:pt x="6781800" y="3810000"/>
                  </a:moveTo>
                  <a:lnTo>
                    <a:pt x="5334000" y="3810000"/>
                  </a:lnTo>
                  <a:lnTo>
                    <a:pt x="5334000" y="4267200"/>
                  </a:lnTo>
                  <a:lnTo>
                    <a:pt x="6057900" y="4267200"/>
                  </a:lnTo>
                  <a:lnTo>
                    <a:pt x="6781800" y="4267200"/>
                  </a:lnTo>
                  <a:lnTo>
                    <a:pt x="6781800" y="3810000"/>
                  </a:lnTo>
                  <a:close/>
                </a:path>
              </a:pathLst>
            </a:custGeom>
            <a:solidFill>
              <a:srgbClr val="6699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914400" y="2438400"/>
            <a:ext cx="1295400" cy="457200"/>
          </a:xfrm>
          <a:prstGeom prst="rect">
            <a:avLst/>
          </a:prstGeom>
          <a:ln w="9344">
            <a:solidFill>
              <a:srgbClr val="000000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89535">
              <a:lnSpc>
                <a:spcPct val="100000"/>
              </a:lnSpc>
              <a:spcBef>
                <a:spcPts val="370"/>
              </a:spcBef>
            </a:pPr>
            <a:r>
              <a:rPr sz="2400" dirty="0">
                <a:latin typeface="Times New Roman"/>
                <a:cs typeface="Times New Roman"/>
              </a:rPr>
              <a:t>Value</a:t>
            </a:r>
            <a:r>
              <a:rPr sz="2400" spc="-8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(%)</a:t>
            </a:r>
            <a:endParaRPr sz="2000">
              <a:latin typeface="Times New Roman"/>
              <a:cs typeface="Times New Roman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434782" y="2208529"/>
            <a:ext cx="6414135" cy="3928110"/>
            <a:chOff x="1434782" y="2208529"/>
            <a:chExt cx="6414135" cy="392811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09800" y="2208529"/>
              <a:ext cx="5638800" cy="3928110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447799" y="2895599"/>
              <a:ext cx="0" cy="1219200"/>
            </a:xfrm>
            <a:custGeom>
              <a:avLst/>
              <a:gdLst/>
              <a:ahLst/>
              <a:cxnLst/>
              <a:rect l="l" t="t" r="r" b="b"/>
              <a:pathLst>
                <a:path h="1219200">
                  <a:moveTo>
                    <a:pt x="0" y="0"/>
                  </a:moveTo>
                  <a:lnTo>
                    <a:pt x="0" y="1219200"/>
                  </a:lnTo>
                </a:path>
              </a:pathLst>
            </a:custGeom>
            <a:ln w="2551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447799" y="4114800"/>
              <a:ext cx="1146810" cy="0"/>
            </a:xfrm>
            <a:custGeom>
              <a:avLst/>
              <a:gdLst/>
              <a:ahLst/>
              <a:cxnLst/>
              <a:rect l="l" t="t" r="r" b="b"/>
              <a:pathLst>
                <a:path w="1146810">
                  <a:moveTo>
                    <a:pt x="0" y="0"/>
                  </a:moveTo>
                  <a:lnTo>
                    <a:pt x="114681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590800" y="4076700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>
                  <a:moveTo>
                    <a:pt x="0" y="0"/>
                  </a:moveTo>
                  <a:lnTo>
                    <a:pt x="0" y="76200"/>
                  </a:lnTo>
                  <a:lnTo>
                    <a:pt x="76200" y="38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6248400" y="6248400"/>
            <a:ext cx="1447800" cy="457200"/>
          </a:xfrm>
          <a:prstGeom prst="rect">
            <a:avLst/>
          </a:prstGeom>
          <a:ln w="9344">
            <a:solidFill>
              <a:srgbClr val="000000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165100">
              <a:lnSpc>
                <a:spcPct val="100000"/>
              </a:lnSpc>
              <a:spcBef>
                <a:spcPts val="370"/>
              </a:spcBef>
            </a:pPr>
            <a:r>
              <a:rPr sz="2400" spc="-5" dirty="0">
                <a:latin typeface="Times New Roman"/>
                <a:cs typeface="Times New Roman"/>
              </a:rPr>
              <a:t>Cost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(%)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5219700" y="5867400"/>
            <a:ext cx="1042035" cy="622935"/>
            <a:chOff x="5219700" y="5867400"/>
            <a:chExt cx="1042035" cy="622935"/>
          </a:xfrm>
        </p:grpSpPr>
        <p:sp>
          <p:nvSpPr>
            <p:cNvPr id="14" name="object 14"/>
            <p:cNvSpPr/>
            <p:nvPr/>
          </p:nvSpPr>
          <p:spPr>
            <a:xfrm>
              <a:off x="5257800" y="6477000"/>
              <a:ext cx="990600" cy="0"/>
            </a:xfrm>
            <a:custGeom>
              <a:avLst/>
              <a:gdLst/>
              <a:ahLst/>
              <a:cxnLst/>
              <a:rect l="l" t="t" r="r" b="b"/>
              <a:pathLst>
                <a:path w="990600">
                  <a:moveTo>
                    <a:pt x="990600" y="0"/>
                  </a:moveTo>
                  <a:lnTo>
                    <a:pt x="0" y="0"/>
                  </a:lnTo>
                </a:path>
              </a:pathLst>
            </a:custGeom>
            <a:ln w="2551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5257800" y="5938519"/>
              <a:ext cx="0" cy="538480"/>
            </a:xfrm>
            <a:custGeom>
              <a:avLst/>
              <a:gdLst/>
              <a:ahLst/>
              <a:cxnLst/>
              <a:rect l="l" t="t" r="r" b="b"/>
              <a:pathLst>
                <a:path h="538479">
                  <a:moveTo>
                    <a:pt x="0" y="538479"/>
                  </a:moveTo>
                  <a:lnTo>
                    <a:pt x="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5219700" y="5867400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>
                  <a:moveTo>
                    <a:pt x="38100" y="0"/>
                  </a:moveTo>
                  <a:lnTo>
                    <a:pt x="0" y="76200"/>
                  </a:lnTo>
                  <a:lnTo>
                    <a:pt x="76200" y="76200"/>
                  </a:lnTo>
                  <a:lnTo>
                    <a:pt x="381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6477000" y="1600200"/>
            <a:ext cx="1524000" cy="381000"/>
          </a:xfrm>
          <a:prstGeom prst="rect">
            <a:avLst/>
          </a:prstGeom>
          <a:ln w="9344">
            <a:solidFill>
              <a:srgbClr val="000000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90170">
              <a:lnSpc>
                <a:spcPct val="100000"/>
              </a:lnSpc>
              <a:spcBef>
                <a:spcPts val="370"/>
              </a:spcBef>
            </a:pPr>
            <a:r>
              <a:rPr sz="2000" spc="-5" dirty="0">
                <a:latin typeface="Times New Roman"/>
                <a:cs typeface="Times New Roman"/>
              </a:rPr>
              <a:t>Requirement</a:t>
            </a:r>
            <a:endParaRPr sz="2000">
              <a:latin typeface="Times New Roman"/>
              <a:cs typeface="Times New Roman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6591300" y="1981200"/>
            <a:ext cx="76200" cy="838200"/>
            <a:chOff x="6591300" y="1981200"/>
            <a:chExt cx="76200" cy="838200"/>
          </a:xfrm>
        </p:grpSpPr>
        <p:sp>
          <p:nvSpPr>
            <p:cNvPr id="19" name="object 19"/>
            <p:cNvSpPr/>
            <p:nvPr/>
          </p:nvSpPr>
          <p:spPr>
            <a:xfrm>
              <a:off x="6629400" y="1981200"/>
              <a:ext cx="0" cy="767080"/>
            </a:xfrm>
            <a:custGeom>
              <a:avLst/>
              <a:gdLst/>
              <a:ahLst/>
              <a:cxnLst/>
              <a:rect l="l" t="t" r="r" b="b"/>
              <a:pathLst>
                <a:path h="767080">
                  <a:moveTo>
                    <a:pt x="0" y="0"/>
                  </a:moveTo>
                  <a:lnTo>
                    <a:pt x="0" y="767079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6591300" y="2743200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>
                  <a:moveTo>
                    <a:pt x="76200" y="0"/>
                  </a:moveTo>
                  <a:lnTo>
                    <a:pt x="0" y="0"/>
                  </a:lnTo>
                  <a:lnTo>
                    <a:pt x="38100" y="762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612140" y="1168399"/>
            <a:ext cx="5608955" cy="933450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90"/>
              </a:spcBef>
            </a:pPr>
            <a:r>
              <a:rPr sz="2800" b="1" spc="-5" dirty="0">
                <a:latin typeface="Verdana"/>
                <a:cs typeface="Verdana"/>
              </a:rPr>
              <a:t>Pair-wise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comparison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(4/6)</a:t>
            </a:r>
            <a:endParaRPr sz="2800">
              <a:latin typeface="Verdana"/>
              <a:cs typeface="Verdana"/>
            </a:endParaRPr>
          </a:p>
          <a:p>
            <a:pPr marL="772160">
              <a:lnSpc>
                <a:spcPct val="100000"/>
              </a:lnSpc>
              <a:spcBef>
                <a:spcPts val="420"/>
              </a:spcBef>
            </a:pPr>
            <a:r>
              <a:rPr sz="2400" spc="-5" dirty="0">
                <a:solidFill>
                  <a:srgbClr val="000000"/>
                </a:solidFill>
                <a:latin typeface="Times New Roman"/>
                <a:cs typeface="Times New Roman"/>
              </a:rPr>
              <a:t>Cost-value</a:t>
            </a:r>
            <a:r>
              <a:rPr sz="240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000000"/>
                </a:solidFill>
                <a:latin typeface="Times New Roman"/>
                <a:cs typeface="Times New Roman"/>
              </a:rPr>
              <a:t>diagram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6089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Pair-wise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comparison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(5/6)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2003213"/>
            <a:ext cx="7487920" cy="3714750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6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spc="-5" dirty="0">
                <a:latin typeface="Verdana"/>
                <a:cs typeface="Verdana"/>
              </a:rPr>
              <a:t>Pros</a:t>
            </a:r>
            <a:endParaRPr sz="24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spc="-10" dirty="0">
                <a:latin typeface="Verdana"/>
                <a:cs typeface="Verdana"/>
              </a:rPr>
              <a:t>Reliable</a:t>
            </a:r>
            <a:r>
              <a:rPr sz="2400" spc="-4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method</a:t>
            </a:r>
            <a:endParaRPr sz="2400">
              <a:latin typeface="Verdana"/>
              <a:cs typeface="Verdana"/>
            </a:endParaRPr>
          </a:p>
          <a:p>
            <a:pPr marL="1155700" lvl="2" indent="-228600">
              <a:lnSpc>
                <a:spcPct val="100000"/>
              </a:lnSpc>
              <a:spcBef>
                <a:spcPts val="14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1155700" algn="l"/>
              </a:tabLst>
            </a:pPr>
            <a:r>
              <a:rPr sz="2000" spc="-5" dirty="0">
                <a:latin typeface="Verdana"/>
                <a:cs typeface="Verdana"/>
              </a:rPr>
              <a:t>Redundancy</a:t>
            </a:r>
            <a:endParaRPr sz="20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7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spc="-10" dirty="0">
                <a:latin typeface="Verdana"/>
                <a:cs typeface="Verdana"/>
              </a:rPr>
              <a:t>Informative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results</a:t>
            </a:r>
            <a:endParaRPr sz="2400">
              <a:latin typeface="Verdana"/>
              <a:cs typeface="Verdana"/>
            </a:endParaRPr>
          </a:p>
          <a:p>
            <a:pPr marL="755650" marR="5080" lvl="1" indent="-285750">
              <a:lnSpc>
                <a:spcPct val="139900"/>
              </a:lnSpc>
              <a:spcBef>
                <a:spcPts val="6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spc="-5" dirty="0">
                <a:latin typeface="Verdana"/>
                <a:cs typeface="Verdana"/>
              </a:rPr>
              <a:t>Estimating </a:t>
            </a:r>
            <a:r>
              <a:rPr sz="2400" spc="-10" dirty="0">
                <a:latin typeface="Verdana"/>
                <a:cs typeface="Verdana"/>
              </a:rPr>
              <a:t>relative </a:t>
            </a:r>
            <a:r>
              <a:rPr sz="2400" spc="-5" dirty="0">
                <a:latin typeface="Verdana"/>
                <a:cs typeface="Verdana"/>
              </a:rPr>
              <a:t>values is found </a:t>
            </a:r>
            <a:r>
              <a:rPr sz="2400" dirty="0">
                <a:latin typeface="Verdana"/>
                <a:cs typeface="Verdana"/>
              </a:rPr>
              <a:t>to be 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easier </a:t>
            </a:r>
            <a:r>
              <a:rPr sz="2400" spc="-5" dirty="0">
                <a:latin typeface="Verdana"/>
                <a:cs typeface="Verdana"/>
              </a:rPr>
              <a:t>and</a:t>
            </a:r>
            <a:r>
              <a:rPr sz="2400" spc="-10" dirty="0">
                <a:latin typeface="Verdana"/>
                <a:cs typeface="Verdana"/>
              </a:rPr>
              <a:t> quicker </a:t>
            </a:r>
            <a:r>
              <a:rPr sz="2400" spc="-5" dirty="0">
                <a:latin typeface="Verdana"/>
                <a:cs typeface="Verdana"/>
              </a:rPr>
              <a:t>than</a:t>
            </a:r>
            <a:r>
              <a:rPr sz="240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estimating absolute </a:t>
            </a:r>
            <a:r>
              <a:rPr sz="2400" spc="-830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values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6089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Pair-wise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comparison</a:t>
            </a:r>
            <a:r>
              <a:rPr sz="2800" b="1" spc="-3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(6/6)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2003213"/>
            <a:ext cx="7814309" cy="4312920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6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Cons</a:t>
            </a:r>
            <a:endParaRPr sz="2400">
              <a:latin typeface="Verdana"/>
              <a:cs typeface="Verdana"/>
            </a:endParaRPr>
          </a:p>
          <a:p>
            <a:pPr marL="755650" marR="1649095" lvl="1" indent="-285750">
              <a:lnSpc>
                <a:spcPct val="139900"/>
              </a:lnSpc>
              <a:spcBef>
                <a:spcPts val="6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spc="-5" dirty="0">
                <a:latin typeface="Verdana"/>
                <a:cs typeface="Verdana"/>
              </a:rPr>
              <a:t>Suitable only for </a:t>
            </a:r>
            <a:r>
              <a:rPr sz="2400" dirty="0">
                <a:latin typeface="Verdana"/>
                <a:cs typeface="Verdana"/>
              </a:rPr>
              <a:t>a </a:t>
            </a:r>
            <a:r>
              <a:rPr sz="2400" spc="-5" dirty="0">
                <a:latin typeface="Verdana"/>
                <a:cs typeface="Verdana"/>
              </a:rPr>
              <a:t>small number </a:t>
            </a:r>
            <a:r>
              <a:rPr sz="2400" spc="-545" dirty="0">
                <a:latin typeface="Verdana"/>
                <a:cs typeface="Verdana"/>
              </a:rPr>
              <a:t>of </a:t>
            </a:r>
            <a:r>
              <a:rPr sz="2400" spc="-54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requirements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(&lt;20)</a:t>
            </a:r>
            <a:endParaRPr sz="2400">
              <a:latin typeface="Verdana"/>
              <a:cs typeface="Verdana"/>
            </a:endParaRPr>
          </a:p>
          <a:p>
            <a:pPr marR="567055" algn="ctr">
              <a:lnSpc>
                <a:spcPct val="100000"/>
              </a:lnSpc>
              <a:spcBef>
                <a:spcPts val="450"/>
              </a:spcBef>
            </a:pPr>
            <a:r>
              <a:rPr sz="5400" spc="-104" baseline="-1543" dirty="0">
                <a:solidFill>
                  <a:srgbClr val="FF0000"/>
                </a:solidFill>
                <a:latin typeface="Symbol"/>
                <a:cs typeface="Symbol"/>
              </a:rPr>
              <a:t></a:t>
            </a:r>
            <a:r>
              <a:rPr sz="2400" spc="-70" dirty="0">
                <a:latin typeface="Verdana"/>
                <a:cs typeface="Verdana"/>
              </a:rPr>
              <a:t>Number</a:t>
            </a:r>
            <a:r>
              <a:rPr sz="2400" spc="-2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of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comparisons</a:t>
            </a:r>
            <a:r>
              <a:rPr sz="2400" spc="-2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½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n(n-1)</a:t>
            </a:r>
            <a:endParaRPr sz="2400">
              <a:latin typeface="Verdana"/>
              <a:cs typeface="Verdana"/>
            </a:endParaRPr>
          </a:p>
          <a:p>
            <a:pPr marL="755650" marR="727075" lvl="1" indent="-285750">
              <a:lnSpc>
                <a:spcPct val="139900"/>
              </a:lnSpc>
              <a:spcBef>
                <a:spcPts val="3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spc="-5" dirty="0">
                <a:latin typeface="Verdana"/>
                <a:cs typeface="Verdana"/>
              </a:rPr>
              <a:t>Does not take dependencies between </a:t>
            </a:r>
            <a:r>
              <a:rPr sz="2400" spc="-360" dirty="0">
                <a:latin typeface="Verdana"/>
                <a:cs typeface="Verdana"/>
              </a:rPr>
              <a:t>the </a:t>
            </a:r>
            <a:r>
              <a:rPr sz="2400" spc="-35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requirements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in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to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account</a:t>
            </a:r>
            <a:endParaRPr sz="2400">
              <a:latin typeface="Verdana"/>
              <a:cs typeface="Verdana"/>
            </a:endParaRPr>
          </a:p>
          <a:p>
            <a:pPr marL="755650" marR="5080" lvl="1" indent="-285750">
              <a:lnSpc>
                <a:spcPct val="139900"/>
              </a:lnSpc>
              <a:spcBef>
                <a:spcPts val="60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400" spc="-5" dirty="0">
                <a:latin typeface="Verdana"/>
                <a:cs typeface="Verdana"/>
              </a:rPr>
              <a:t>One</a:t>
            </a:r>
            <a:r>
              <a:rPr sz="2400" spc="-1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needs</a:t>
            </a:r>
            <a:r>
              <a:rPr sz="2400" spc="-2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to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get acquainted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with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the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185" dirty="0">
                <a:latin typeface="Verdana"/>
                <a:cs typeface="Verdana"/>
              </a:rPr>
              <a:t>method </a:t>
            </a:r>
            <a:r>
              <a:rPr sz="2400" spc="-18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before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use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131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Comparison</a:t>
            </a:r>
            <a:r>
              <a:rPr spc="-25" dirty="0"/>
              <a:t> </a:t>
            </a:r>
            <a:r>
              <a:rPr dirty="0"/>
              <a:t>of</a:t>
            </a:r>
            <a:r>
              <a:rPr spc="-25" dirty="0"/>
              <a:t> </a:t>
            </a:r>
            <a:r>
              <a:rPr spc="-5" dirty="0"/>
              <a:t>the</a:t>
            </a:r>
            <a:r>
              <a:rPr spc="-20" dirty="0"/>
              <a:t> </a:t>
            </a:r>
            <a:r>
              <a:rPr spc="-5" dirty="0"/>
              <a:t>methods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55327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Comparison</a:t>
            </a:r>
            <a:r>
              <a:rPr sz="2800" b="1" spc="-3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of</a:t>
            </a:r>
            <a:r>
              <a:rPr sz="2800" b="1" spc="-2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the</a:t>
            </a:r>
            <a:r>
              <a:rPr sz="2800" b="1" spc="-2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methods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58820" y="2420619"/>
            <a:ext cx="1346200" cy="782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8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P</a:t>
            </a:r>
            <a:r>
              <a:rPr sz="1800" b="1" spc="5" dirty="0">
                <a:latin typeface="Times New Roman"/>
                <a:cs typeface="Times New Roman"/>
              </a:rPr>
              <a:t>r</a:t>
            </a:r>
            <a:r>
              <a:rPr sz="1800" b="1" spc="-5" dirty="0">
                <a:latin typeface="Times New Roman"/>
                <a:cs typeface="Times New Roman"/>
              </a:rPr>
              <a:t>ior</a:t>
            </a:r>
            <a:r>
              <a:rPr sz="1800" b="1" spc="5" dirty="0">
                <a:latin typeface="Times New Roman"/>
                <a:cs typeface="Times New Roman"/>
              </a:rPr>
              <a:t>i</a:t>
            </a:r>
            <a:r>
              <a:rPr sz="1800" b="1" dirty="0">
                <a:latin typeface="Times New Roman"/>
                <a:cs typeface="Times New Roman"/>
              </a:rPr>
              <a:t>ti</a:t>
            </a:r>
            <a:r>
              <a:rPr sz="1800" b="1" spc="-20" dirty="0">
                <a:latin typeface="Times New Roman"/>
                <a:cs typeface="Times New Roman"/>
              </a:rPr>
              <a:t>z</a:t>
            </a:r>
            <a:r>
              <a:rPr sz="1800" b="1" dirty="0">
                <a:latin typeface="Times New Roman"/>
                <a:cs typeface="Times New Roman"/>
              </a:rPr>
              <a:t>at</a:t>
            </a:r>
            <a:r>
              <a:rPr sz="1800" b="1" spc="5" dirty="0">
                <a:latin typeface="Times New Roman"/>
                <a:cs typeface="Times New Roman"/>
              </a:rPr>
              <a:t>i</a:t>
            </a:r>
            <a:r>
              <a:rPr sz="1800" b="1" dirty="0">
                <a:latin typeface="Times New Roman"/>
                <a:cs typeface="Times New Roman"/>
              </a:rPr>
              <a:t>on  </a:t>
            </a:r>
            <a:r>
              <a:rPr sz="1800" b="1" spc="-5" dirty="0">
                <a:latin typeface="Times New Roman"/>
                <a:cs typeface="Times New Roman"/>
              </a:rPr>
              <a:t>scales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68570" y="2420619"/>
            <a:ext cx="904875" cy="782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8000"/>
              </a:lnSpc>
              <a:spcBef>
                <a:spcPts val="100"/>
              </a:spcBef>
            </a:pPr>
            <a:r>
              <a:rPr sz="1800" b="1" spc="5" dirty="0">
                <a:latin typeface="Times New Roman"/>
                <a:cs typeface="Times New Roman"/>
              </a:rPr>
              <a:t>W</a:t>
            </a:r>
            <a:r>
              <a:rPr sz="1800" b="1" spc="-5" dirty="0">
                <a:latin typeface="Times New Roman"/>
                <a:cs typeface="Times New Roman"/>
              </a:rPr>
              <a:t>i</a:t>
            </a:r>
            <a:r>
              <a:rPr sz="1800" b="1" spc="5" dirty="0">
                <a:latin typeface="Times New Roman"/>
                <a:cs typeface="Times New Roman"/>
              </a:rPr>
              <a:t>e</a:t>
            </a:r>
            <a:r>
              <a:rPr sz="1800" b="1" dirty="0">
                <a:latin typeface="Times New Roman"/>
                <a:cs typeface="Times New Roman"/>
              </a:rPr>
              <a:t>ger</a:t>
            </a:r>
            <a:r>
              <a:rPr sz="1800" b="1" spc="5" dirty="0">
                <a:latin typeface="Times New Roman"/>
                <a:cs typeface="Times New Roman"/>
              </a:rPr>
              <a:t>`</a:t>
            </a:r>
            <a:r>
              <a:rPr sz="1800" b="1" dirty="0">
                <a:latin typeface="Times New Roman"/>
                <a:cs typeface="Times New Roman"/>
              </a:rPr>
              <a:t>s  </a:t>
            </a:r>
            <a:r>
              <a:rPr sz="1800" b="1" spc="-10" dirty="0">
                <a:latin typeface="Times New Roman"/>
                <a:cs typeface="Times New Roman"/>
              </a:rPr>
              <a:t>method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78319" y="2420619"/>
            <a:ext cx="1164590" cy="782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8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Pair-wise </a:t>
            </a:r>
            <a:r>
              <a:rPr sz="1800" b="1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co</a:t>
            </a:r>
            <a:r>
              <a:rPr sz="1800" b="1" spc="-25" dirty="0">
                <a:latin typeface="Times New Roman"/>
                <a:cs typeface="Times New Roman"/>
              </a:rPr>
              <a:t>m</a:t>
            </a:r>
            <a:r>
              <a:rPr sz="1800" b="1" spc="-15" dirty="0">
                <a:latin typeface="Times New Roman"/>
                <a:cs typeface="Times New Roman"/>
              </a:rPr>
              <a:t>p</a:t>
            </a:r>
            <a:r>
              <a:rPr sz="1800" b="1" dirty="0">
                <a:latin typeface="Times New Roman"/>
                <a:cs typeface="Times New Roman"/>
              </a:rPr>
              <a:t>a</a:t>
            </a:r>
            <a:r>
              <a:rPr sz="1800" b="1" spc="10" dirty="0">
                <a:latin typeface="Times New Roman"/>
                <a:cs typeface="Times New Roman"/>
              </a:rPr>
              <a:t>r</a:t>
            </a:r>
            <a:r>
              <a:rPr sz="1800" b="1" spc="-5" dirty="0">
                <a:latin typeface="Times New Roman"/>
                <a:cs typeface="Times New Roman"/>
              </a:rPr>
              <a:t>ison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49069" y="3441700"/>
            <a:ext cx="9544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Difficulty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258820" y="3441700"/>
            <a:ext cx="4699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Times New Roman"/>
                <a:cs typeface="Times New Roman"/>
              </a:rPr>
              <a:t>E</a:t>
            </a:r>
            <a:r>
              <a:rPr sz="1800" spc="5" dirty="0">
                <a:latin typeface="Times New Roman"/>
                <a:cs typeface="Times New Roman"/>
              </a:rPr>
              <a:t>a</a:t>
            </a:r>
            <a:r>
              <a:rPr sz="1800" spc="-15" dirty="0">
                <a:latin typeface="Times New Roman"/>
                <a:cs typeface="Times New Roman"/>
              </a:rPr>
              <a:t>s</a:t>
            </a:r>
            <a:r>
              <a:rPr sz="1800" dirty="0">
                <a:latin typeface="Times New Roman"/>
                <a:cs typeface="Times New Roman"/>
              </a:rPr>
              <a:t>y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068570" y="3441700"/>
            <a:ext cx="8001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latin typeface="Times New Roman"/>
                <a:cs typeface="Times New Roman"/>
              </a:rPr>
              <a:t>M</a:t>
            </a:r>
            <a:r>
              <a:rPr sz="1800" spc="5" dirty="0">
                <a:latin typeface="Times New Roman"/>
                <a:cs typeface="Times New Roman"/>
              </a:rPr>
              <a:t>e</a:t>
            </a:r>
            <a:r>
              <a:rPr sz="1800" dirty="0">
                <a:latin typeface="Times New Roman"/>
                <a:cs typeface="Times New Roman"/>
              </a:rPr>
              <a:t>dium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878319" y="3441700"/>
            <a:ext cx="81406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Times New Roman"/>
                <a:cs typeface="Times New Roman"/>
              </a:rPr>
              <a:t>D</a:t>
            </a:r>
            <a:r>
              <a:rPr sz="1800" spc="5" dirty="0">
                <a:latin typeface="Times New Roman"/>
                <a:cs typeface="Times New Roman"/>
              </a:rPr>
              <a:t>i</a:t>
            </a:r>
            <a:r>
              <a:rPr sz="1800" dirty="0">
                <a:latin typeface="Times New Roman"/>
                <a:cs typeface="Times New Roman"/>
              </a:rPr>
              <a:t>ffi</a:t>
            </a:r>
            <a:r>
              <a:rPr sz="1800" spc="10" dirty="0">
                <a:latin typeface="Times New Roman"/>
                <a:cs typeface="Times New Roman"/>
              </a:rPr>
              <a:t>c</a:t>
            </a:r>
            <a:r>
              <a:rPr sz="1800" dirty="0">
                <a:latin typeface="Times New Roman"/>
                <a:cs typeface="Times New Roman"/>
              </a:rPr>
              <a:t>ult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49069" y="4117340"/>
            <a:ext cx="13417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Work</a:t>
            </a:r>
            <a:r>
              <a:rPr sz="1800" b="1" spc="-7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needed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258820" y="4117340"/>
            <a:ext cx="521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Times New Roman"/>
                <a:cs typeface="Times New Roman"/>
              </a:rPr>
              <a:t>Little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068570" y="4117340"/>
            <a:ext cx="8001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latin typeface="Times New Roman"/>
                <a:cs typeface="Times New Roman"/>
              </a:rPr>
              <a:t>M</a:t>
            </a:r>
            <a:r>
              <a:rPr sz="1800" spc="5" dirty="0">
                <a:latin typeface="Times New Roman"/>
                <a:cs typeface="Times New Roman"/>
              </a:rPr>
              <a:t>e</a:t>
            </a:r>
            <a:r>
              <a:rPr sz="1800" dirty="0">
                <a:latin typeface="Times New Roman"/>
                <a:cs typeface="Times New Roman"/>
              </a:rPr>
              <a:t>dium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878319" y="4117340"/>
            <a:ext cx="4889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8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lot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449069" y="4794250"/>
            <a:ext cx="7353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Times New Roman"/>
                <a:cs typeface="Times New Roman"/>
              </a:rPr>
              <a:t>R</a:t>
            </a:r>
            <a:r>
              <a:rPr sz="1800" b="1" spc="5" dirty="0">
                <a:latin typeface="Times New Roman"/>
                <a:cs typeface="Times New Roman"/>
              </a:rPr>
              <a:t>e</a:t>
            </a:r>
            <a:r>
              <a:rPr sz="1800" b="1" spc="-15" dirty="0">
                <a:latin typeface="Times New Roman"/>
                <a:cs typeface="Times New Roman"/>
              </a:rPr>
              <a:t>s</a:t>
            </a:r>
            <a:r>
              <a:rPr sz="1800" b="1" spc="-5" dirty="0">
                <a:latin typeface="Times New Roman"/>
                <a:cs typeface="Times New Roman"/>
              </a:rPr>
              <a:t>u</a:t>
            </a:r>
            <a:r>
              <a:rPr sz="1800" b="1" spc="5" dirty="0">
                <a:latin typeface="Times New Roman"/>
                <a:cs typeface="Times New Roman"/>
              </a:rPr>
              <a:t>l</a:t>
            </a:r>
            <a:r>
              <a:rPr sz="1800" b="1" spc="-10" dirty="0">
                <a:latin typeface="Times New Roman"/>
                <a:cs typeface="Times New Roman"/>
              </a:rPr>
              <a:t>t</a:t>
            </a:r>
            <a:r>
              <a:rPr sz="1800" b="1" dirty="0">
                <a:latin typeface="Times New Roman"/>
                <a:cs typeface="Times New Roman"/>
              </a:rPr>
              <a:t>s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258820" y="4794250"/>
            <a:ext cx="6343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Times New Roman"/>
                <a:cs typeface="Times New Roman"/>
              </a:rPr>
              <a:t>Rough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068570" y="4794250"/>
            <a:ext cx="52133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Times New Roman"/>
                <a:cs typeface="Times New Roman"/>
              </a:rPr>
              <a:t>Cl</a:t>
            </a:r>
            <a:r>
              <a:rPr sz="1800" spc="5" dirty="0">
                <a:latin typeface="Times New Roman"/>
                <a:cs typeface="Times New Roman"/>
              </a:rPr>
              <a:t>e</a:t>
            </a:r>
            <a:r>
              <a:rPr sz="1800" spc="-5" dirty="0">
                <a:latin typeface="Times New Roman"/>
                <a:cs typeface="Times New Roman"/>
              </a:rPr>
              <a:t>ar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878319" y="4794250"/>
            <a:ext cx="52133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Times New Roman"/>
                <a:cs typeface="Times New Roman"/>
              </a:rPr>
              <a:t>Cl</a:t>
            </a:r>
            <a:r>
              <a:rPr sz="1800" spc="5" dirty="0">
                <a:latin typeface="Times New Roman"/>
                <a:cs typeface="Times New Roman"/>
              </a:rPr>
              <a:t>e</a:t>
            </a:r>
            <a:r>
              <a:rPr sz="1800" spc="-5" dirty="0">
                <a:latin typeface="Times New Roman"/>
                <a:cs typeface="Times New Roman"/>
              </a:rPr>
              <a:t>ar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380365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Introduction</a:t>
            </a:r>
            <a:r>
              <a:rPr sz="2800" b="1" spc="-7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(1/3)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90600" y="1676400"/>
            <a:ext cx="7772400" cy="4572000"/>
          </a:xfrm>
          <a:custGeom>
            <a:avLst/>
            <a:gdLst/>
            <a:ahLst/>
            <a:cxnLst/>
            <a:rect l="l" t="t" r="r" b="b"/>
            <a:pathLst>
              <a:path w="7772400" h="4572000">
                <a:moveTo>
                  <a:pt x="3886200" y="4572000"/>
                </a:moveTo>
                <a:lnTo>
                  <a:pt x="0" y="4572000"/>
                </a:lnTo>
                <a:lnTo>
                  <a:pt x="0" y="0"/>
                </a:lnTo>
                <a:lnTo>
                  <a:pt x="7772400" y="0"/>
                </a:lnTo>
                <a:lnTo>
                  <a:pt x="7772400" y="4572000"/>
                </a:lnTo>
                <a:lnTo>
                  <a:pt x="3886200" y="4572000"/>
                </a:lnTo>
                <a:close/>
              </a:path>
            </a:pathLst>
          </a:custGeom>
          <a:ln w="93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69339" y="1732279"/>
            <a:ext cx="6875780" cy="137414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55600" marR="5080" indent="-342900">
              <a:lnSpc>
                <a:spcPct val="148100"/>
              </a:lnSpc>
              <a:spcBef>
                <a:spcPts val="5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3000" spc="-7" baseline="2777" dirty="0">
                <a:latin typeface="Verdana"/>
                <a:cs typeface="Verdana"/>
              </a:rPr>
              <a:t>There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are usually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more requirements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than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you</a:t>
            </a:r>
            <a:r>
              <a:rPr sz="3000" spc="7" baseline="2777" dirty="0">
                <a:latin typeface="Verdana"/>
                <a:cs typeface="Verdana"/>
              </a:rPr>
              <a:t> </a:t>
            </a:r>
            <a:r>
              <a:rPr sz="3000" baseline="2777" dirty="0">
                <a:latin typeface="Verdana"/>
                <a:cs typeface="Verdana"/>
              </a:rPr>
              <a:t>can </a:t>
            </a:r>
            <a:r>
              <a:rPr sz="3000" spc="-1035" baseline="2777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implement</a:t>
            </a:r>
            <a:r>
              <a:rPr sz="2000" spc="-5" dirty="0">
                <a:latin typeface="Verdana"/>
                <a:cs typeface="Verdana"/>
              </a:rPr>
              <a:t> given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stakeholder`s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time and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resource 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constraints...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[Kar97],</a:t>
            </a:r>
            <a:endParaRPr sz="2000">
              <a:latin typeface="Verdana"/>
              <a:cs typeface="Verdana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05200" y="3440429"/>
            <a:ext cx="2667000" cy="254381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553200" y="5036820"/>
            <a:ext cx="1828800" cy="764540"/>
          </a:xfrm>
          <a:prstGeom prst="rect">
            <a:avLst/>
          </a:prstGeom>
          <a:solidFill>
            <a:srgbClr val="6699FF"/>
          </a:solidFill>
          <a:ln w="57146">
            <a:solidFill>
              <a:srgbClr val="000000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90170" marR="276860">
              <a:lnSpc>
                <a:spcPct val="100000"/>
              </a:lnSpc>
              <a:spcBef>
                <a:spcPts val="370"/>
              </a:spcBef>
            </a:pPr>
            <a:r>
              <a:rPr sz="2200" spc="-5" dirty="0">
                <a:latin typeface="Times New Roman"/>
                <a:cs typeface="Times New Roman"/>
              </a:rPr>
              <a:t>Lot`s </a:t>
            </a:r>
            <a:r>
              <a:rPr sz="2200" dirty="0">
                <a:latin typeface="Times New Roman"/>
                <a:cs typeface="Times New Roman"/>
              </a:rPr>
              <a:t>of </a:t>
            </a:r>
            <a:r>
              <a:rPr sz="2200" spc="5" dirty="0">
                <a:latin typeface="Times New Roman"/>
                <a:cs typeface="Times New Roman"/>
              </a:rPr>
              <a:t> </a:t>
            </a:r>
            <a:r>
              <a:rPr sz="2200" spc="-5" dirty="0">
                <a:latin typeface="Times New Roman"/>
                <a:cs typeface="Times New Roman"/>
              </a:rPr>
              <a:t>r</a:t>
            </a:r>
            <a:r>
              <a:rPr sz="2200" spc="-10" dirty="0">
                <a:latin typeface="Times New Roman"/>
                <a:cs typeface="Times New Roman"/>
              </a:rPr>
              <a:t>e</a:t>
            </a:r>
            <a:r>
              <a:rPr sz="2200" spc="5" dirty="0">
                <a:latin typeface="Times New Roman"/>
                <a:cs typeface="Times New Roman"/>
              </a:rPr>
              <a:t>q</a:t>
            </a:r>
            <a:r>
              <a:rPr sz="2200" dirty="0">
                <a:latin typeface="Times New Roman"/>
                <a:cs typeface="Times New Roman"/>
              </a:rPr>
              <a:t>ui</a:t>
            </a:r>
            <a:r>
              <a:rPr sz="2200" spc="-5" dirty="0">
                <a:latin typeface="Times New Roman"/>
                <a:cs typeface="Times New Roman"/>
              </a:rPr>
              <a:t>r</a:t>
            </a:r>
            <a:r>
              <a:rPr sz="2200" dirty="0">
                <a:latin typeface="Times New Roman"/>
                <a:cs typeface="Times New Roman"/>
              </a:rPr>
              <a:t>e</a:t>
            </a:r>
            <a:r>
              <a:rPr sz="2200" spc="-25" dirty="0">
                <a:latin typeface="Times New Roman"/>
                <a:cs typeface="Times New Roman"/>
              </a:rPr>
              <a:t>m</a:t>
            </a:r>
            <a:r>
              <a:rPr sz="2200" spc="-10" dirty="0">
                <a:latin typeface="Times New Roman"/>
                <a:cs typeface="Times New Roman"/>
              </a:rPr>
              <a:t>e</a:t>
            </a:r>
            <a:r>
              <a:rPr sz="2200" dirty="0">
                <a:latin typeface="Times New Roman"/>
                <a:cs typeface="Times New Roman"/>
              </a:rPr>
              <a:t>nts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371600" y="3324226"/>
            <a:ext cx="1828800" cy="882650"/>
          </a:xfrm>
          <a:custGeom>
            <a:avLst/>
            <a:gdLst/>
            <a:ahLst/>
            <a:cxnLst/>
            <a:rect l="l" t="t" r="r" b="b"/>
            <a:pathLst>
              <a:path w="1828800" h="882650">
                <a:moveTo>
                  <a:pt x="0" y="28573"/>
                </a:moveTo>
                <a:lnTo>
                  <a:pt x="1828800" y="28573"/>
                </a:lnTo>
                <a:lnTo>
                  <a:pt x="1828800" y="854073"/>
                </a:lnTo>
                <a:lnTo>
                  <a:pt x="0" y="854073"/>
                </a:lnTo>
                <a:lnTo>
                  <a:pt x="0" y="28573"/>
                </a:lnTo>
                <a:close/>
              </a:path>
              <a:path w="1828800" h="882650">
                <a:moveTo>
                  <a:pt x="0" y="0"/>
                </a:moveTo>
                <a:lnTo>
                  <a:pt x="0" y="57146"/>
                </a:lnTo>
              </a:path>
              <a:path w="1828800" h="882650">
                <a:moveTo>
                  <a:pt x="1828800" y="825500"/>
                </a:moveTo>
                <a:lnTo>
                  <a:pt x="1828800" y="882646"/>
                </a:lnTo>
              </a:path>
            </a:pathLst>
          </a:custGeom>
          <a:ln w="571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400173" y="3381373"/>
            <a:ext cx="1769745" cy="768350"/>
          </a:xfrm>
          <a:prstGeom prst="rect">
            <a:avLst/>
          </a:prstGeom>
          <a:solidFill>
            <a:srgbClr val="6699FF"/>
          </a:solidFill>
        </p:spPr>
        <p:txBody>
          <a:bodyPr vert="horz" wrap="square" lIns="0" tIns="18415" rIns="0" bIns="0" rtlCol="0">
            <a:spAutoFit/>
          </a:bodyPr>
          <a:lstStyle/>
          <a:p>
            <a:pPr marL="61594" marR="547370">
              <a:lnSpc>
                <a:spcPct val="100000"/>
              </a:lnSpc>
              <a:spcBef>
                <a:spcPts val="145"/>
              </a:spcBef>
            </a:pPr>
            <a:r>
              <a:rPr sz="2400" spc="-5" dirty="0">
                <a:latin typeface="Times New Roman"/>
                <a:cs typeface="Times New Roman"/>
              </a:rPr>
              <a:t>Few </a:t>
            </a:r>
            <a:r>
              <a:rPr sz="2400" dirty="0">
                <a:latin typeface="Times New Roman"/>
                <a:cs typeface="Times New Roman"/>
              </a:rPr>
              <a:t> resources</a:t>
            </a:r>
            <a:endParaRPr sz="2400">
              <a:latin typeface="Times New Roman"/>
              <a:cs typeface="Times New Roman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3223895" y="3858895"/>
            <a:ext cx="3329304" cy="1748155"/>
            <a:chOff x="3223895" y="3858895"/>
            <a:chExt cx="3329304" cy="1748155"/>
          </a:xfrm>
        </p:grpSpPr>
        <p:sp>
          <p:nvSpPr>
            <p:cNvPr id="11" name="object 11"/>
            <p:cNvSpPr/>
            <p:nvPr/>
          </p:nvSpPr>
          <p:spPr>
            <a:xfrm>
              <a:off x="3228340" y="3863340"/>
              <a:ext cx="276860" cy="779780"/>
            </a:xfrm>
            <a:custGeom>
              <a:avLst/>
              <a:gdLst/>
              <a:ahLst/>
              <a:cxnLst/>
              <a:rect l="l" t="t" r="r" b="b"/>
              <a:pathLst>
                <a:path w="276860" h="779779">
                  <a:moveTo>
                    <a:pt x="0" y="0"/>
                  </a:moveTo>
                  <a:lnTo>
                    <a:pt x="0" y="425450"/>
                  </a:lnTo>
                  <a:lnTo>
                    <a:pt x="276860" y="425450"/>
                  </a:lnTo>
                  <a:lnTo>
                    <a:pt x="276860" y="779780"/>
                  </a:lnTo>
                </a:path>
              </a:pathLst>
            </a:custGeom>
            <a:ln w="889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467100" y="4638040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>
                  <a:moveTo>
                    <a:pt x="76200" y="0"/>
                  </a:moveTo>
                  <a:lnTo>
                    <a:pt x="0" y="0"/>
                  </a:lnTo>
                  <a:lnTo>
                    <a:pt x="38100" y="762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013450" y="5568950"/>
              <a:ext cx="539750" cy="0"/>
            </a:xfrm>
            <a:custGeom>
              <a:avLst/>
              <a:gdLst/>
              <a:ahLst/>
              <a:cxnLst/>
              <a:rect l="l" t="t" r="r" b="b"/>
              <a:pathLst>
                <a:path w="539750">
                  <a:moveTo>
                    <a:pt x="539750" y="0"/>
                  </a:moveTo>
                  <a:lnTo>
                    <a:pt x="0" y="0"/>
                  </a:lnTo>
                </a:path>
              </a:pathLst>
            </a:custGeom>
            <a:ln w="889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943600" y="5530850"/>
              <a:ext cx="74930" cy="76200"/>
            </a:xfrm>
            <a:custGeom>
              <a:avLst/>
              <a:gdLst/>
              <a:ahLst/>
              <a:cxnLst/>
              <a:rect l="l" t="t" r="r" b="b"/>
              <a:pathLst>
                <a:path w="74929" h="76200">
                  <a:moveTo>
                    <a:pt x="74929" y="0"/>
                  </a:moveTo>
                  <a:lnTo>
                    <a:pt x="0" y="38100"/>
                  </a:lnTo>
                  <a:lnTo>
                    <a:pt x="74929" y="76200"/>
                  </a:lnTo>
                  <a:lnTo>
                    <a:pt x="7492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6554469" y="4377690"/>
            <a:ext cx="81661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5" dirty="0">
                <a:latin typeface="Arial"/>
                <a:cs typeface="Arial"/>
              </a:rPr>
              <a:t>bu</a:t>
            </a:r>
            <a:r>
              <a:rPr sz="2800" dirty="0">
                <a:latin typeface="Arial"/>
                <a:cs typeface="Arial"/>
              </a:rPr>
              <a:t>t...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380365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Introduction</a:t>
            </a:r>
            <a:r>
              <a:rPr sz="2800" b="1" spc="-7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(2/3)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1903729"/>
            <a:ext cx="710882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50000"/>
              </a:lnSpc>
              <a:spcBef>
                <a:spcPts val="1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5600" algn="l"/>
              </a:tabLst>
            </a:pPr>
            <a:r>
              <a:rPr sz="2400" dirty="0">
                <a:latin typeface="Verdana"/>
                <a:cs typeface="Verdana"/>
              </a:rPr>
              <a:t>... </a:t>
            </a:r>
            <a:r>
              <a:rPr sz="2400" spc="-5" dirty="0">
                <a:latin typeface="Verdana"/>
                <a:cs typeface="Verdana"/>
              </a:rPr>
              <a:t>on </a:t>
            </a:r>
            <a:r>
              <a:rPr sz="2400" dirty="0">
                <a:latin typeface="Verdana"/>
                <a:cs typeface="Verdana"/>
              </a:rPr>
              <a:t>the </a:t>
            </a:r>
            <a:r>
              <a:rPr sz="2400" spc="-5" dirty="0">
                <a:latin typeface="Verdana"/>
                <a:cs typeface="Verdana"/>
              </a:rPr>
              <a:t>other </a:t>
            </a:r>
            <a:r>
              <a:rPr sz="2400" dirty="0">
                <a:latin typeface="Verdana"/>
                <a:cs typeface="Verdana"/>
              </a:rPr>
              <a:t>hand, </a:t>
            </a:r>
            <a:r>
              <a:rPr sz="2400" spc="-5" dirty="0">
                <a:latin typeface="Verdana"/>
                <a:cs typeface="Verdana"/>
              </a:rPr>
              <a:t>systems have </a:t>
            </a:r>
            <a:r>
              <a:rPr sz="2400" i="1" spc="-165" dirty="0">
                <a:latin typeface="Verdana"/>
                <a:cs typeface="Verdana"/>
              </a:rPr>
              <a:t>useless </a:t>
            </a:r>
            <a:r>
              <a:rPr sz="2400" i="1" spc="-160" dirty="0">
                <a:latin typeface="Verdana"/>
                <a:cs typeface="Verdana"/>
              </a:rPr>
              <a:t> </a:t>
            </a:r>
            <a:r>
              <a:rPr sz="2400" i="1" spc="-5" dirty="0">
                <a:latin typeface="Verdana"/>
                <a:cs typeface="Verdana"/>
              </a:rPr>
              <a:t>functions</a:t>
            </a:r>
            <a:r>
              <a:rPr sz="2400" i="1" spc="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for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the</a:t>
            </a:r>
            <a:r>
              <a:rPr sz="2400" spc="-15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users</a:t>
            </a:r>
            <a:r>
              <a:rPr sz="2400" spc="-1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and</a:t>
            </a:r>
            <a:r>
              <a:rPr sz="2400" spc="-10" dirty="0">
                <a:latin typeface="Verdana"/>
                <a:cs typeface="Verdana"/>
              </a:rPr>
              <a:t> </a:t>
            </a:r>
            <a:r>
              <a:rPr sz="2400" spc="-5" dirty="0">
                <a:latin typeface="Verdana"/>
                <a:cs typeface="Verdana"/>
              </a:rPr>
              <a:t>customers!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38200" y="3352800"/>
            <a:ext cx="7698740" cy="1772920"/>
          </a:xfrm>
          <a:custGeom>
            <a:avLst/>
            <a:gdLst/>
            <a:ahLst/>
            <a:cxnLst/>
            <a:rect l="l" t="t" r="r" b="b"/>
            <a:pathLst>
              <a:path w="7698740" h="1772920">
                <a:moveTo>
                  <a:pt x="7698740" y="0"/>
                </a:moveTo>
                <a:lnTo>
                  <a:pt x="0" y="0"/>
                </a:lnTo>
                <a:lnTo>
                  <a:pt x="0" y="1772920"/>
                </a:lnTo>
                <a:lnTo>
                  <a:pt x="3849370" y="1772920"/>
                </a:lnTo>
                <a:lnTo>
                  <a:pt x="7698740" y="1772920"/>
                </a:lnTo>
                <a:lnTo>
                  <a:pt x="7698740" y="0"/>
                </a:lnTo>
                <a:close/>
              </a:path>
            </a:pathLst>
          </a:custGeom>
          <a:solidFill>
            <a:srgbClr val="6699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38200" y="3352800"/>
            <a:ext cx="7698740" cy="1772920"/>
          </a:xfrm>
          <a:prstGeom prst="rect">
            <a:avLst/>
          </a:prstGeom>
          <a:ln w="9344">
            <a:solidFill>
              <a:srgbClr val="000000"/>
            </a:solidFill>
          </a:ln>
        </p:spPr>
        <p:txBody>
          <a:bodyPr vert="horz" wrap="square" lIns="0" tIns="195580" rIns="0" bIns="0" rtlCol="0">
            <a:spAutoFit/>
          </a:bodyPr>
          <a:lstStyle/>
          <a:p>
            <a:pPr marL="396240" marR="262890">
              <a:lnSpc>
                <a:spcPct val="100000"/>
              </a:lnSpc>
              <a:spcBef>
                <a:spcPts val="1540"/>
              </a:spcBef>
            </a:pPr>
            <a:r>
              <a:rPr sz="3200" dirty="0">
                <a:latin typeface="Arial"/>
                <a:cs typeface="Arial"/>
              </a:rPr>
              <a:t>Large</a:t>
            </a:r>
            <a:r>
              <a:rPr sz="3200" spc="-20" dirty="0">
                <a:latin typeface="Arial"/>
                <a:cs typeface="Arial"/>
              </a:rPr>
              <a:t> </a:t>
            </a:r>
            <a:r>
              <a:rPr sz="3200" spc="5" dirty="0">
                <a:latin typeface="Arial"/>
                <a:cs typeface="Arial"/>
              </a:rPr>
              <a:t>amount</a:t>
            </a:r>
            <a:r>
              <a:rPr sz="3200" spc="-1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of</a:t>
            </a:r>
            <a:r>
              <a:rPr sz="3200" spc="-3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the</a:t>
            </a:r>
            <a:r>
              <a:rPr sz="3200" spc="-10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software</a:t>
            </a:r>
            <a:r>
              <a:rPr sz="3200" spc="-1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functions </a:t>
            </a:r>
            <a:r>
              <a:rPr sz="3200" spc="-875" dirty="0">
                <a:latin typeface="Arial"/>
                <a:cs typeface="Arial"/>
              </a:rPr>
              <a:t> </a:t>
            </a:r>
            <a:r>
              <a:rPr sz="3200" spc="-5" dirty="0">
                <a:latin typeface="Arial"/>
                <a:cs typeface="Arial"/>
              </a:rPr>
              <a:t>are ”rarely” </a:t>
            </a:r>
            <a:r>
              <a:rPr sz="3200" dirty="0">
                <a:latin typeface="Arial"/>
                <a:cs typeface="Arial"/>
              </a:rPr>
              <a:t>(19%) or ”never used” </a:t>
            </a:r>
            <a:r>
              <a:rPr sz="3200" spc="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(45%)</a:t>
            </a:r>
            <a:r>
              <a:rPr sz="3200" spc="-15" dirty="0">
                <a:latin typeface="Arial"/>
                <a:cs typeface="Arial"/>
              </a:rPr>
              <a:t> </a:t>
            </a:r>
            <a:r>
              <a:rPr sz="3200" dirty="0">
                <a:latin typeface="Arial"/>
                <a:cs typeface="Arial"/>
              </a:rPr>
              <a:t>[Moi00]</a:t>
            </a:r>
            <a:endParaRPr sz="3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21739" y="2037079"/>
            <a:ext cx="7057390" cy="19951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46300"/>
              </a:lnSpc>
              <a:spcBef>
                <a:spcPts val="95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3000" spc="-7" baseline="2777" dirty="0">
                <a:latin typeface="Verdana"/>
                <a:cs typeface="Verdana"/>
              </a:rPr>
              <a:t>If </a:t>
            </a:r>
            <a:r>
              <a:rPr sz="3000" spc="7" baseline="2777" dirty="0">
                <a:latin typeface="Verdana"/>
                <a:cs typeface="Verdana"/>
              </a:rPr>
              <a:t>we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manage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baseline="2777" dirty="0">
                <a:latin typeface="Verdana"/>
                <a:cs typeface="Verdana"/>
              </a:rPr>
              <a:t>to </a:t>
            </a:r>
            <a:r>
              <a:rPr sz="3000" spc="-15" baseline="2777" dirty="0">
                <a:latin typeface="Verdana"/>
                <a:cs typeface="Verdana"/>
              </a:rPr>
              <a:t>implement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just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those</a:t>
            </a:r>
            <a:r>
              <a:rPr sz="300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requirements </a:t>
            </a:r>
            <a:r>
              <a:rPr sz="3000" spc="-1035" baseline="2777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that meet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customer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and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user needs</a:t>
            </a:r>
            <a:endParaRPr sz="2000">
              <a:latin typeface="Verdana"/>
              <a:cs typeface="Verdana"/>
            </a:endParaRPr>
          </a:p>
          <a:p>
            <a:pPr marL="755650" lvl="1" indent="-286385">
              <a:lnSpc>
                <a:spcPct val="100000"/>
              </a:lnSpc>
              <a:spcBef>
                <a:spcPts val="1789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product</a:t>
            </a:r>
            <a:r>
              <a:rPr sz="3000" spc="-37" baseline="2777" dirty="0">
                <a:latin typeface="Verdana"/>
                <a:cs typeface="Verdana"/>
              </a:rPr>
              <a:t> </a:t>
            </a:r>
            <a:r>
              <a:rPr sz="3000" b="1" baseline="2777" dirty="0">
                <a:latin typeface="Verdana"/>
                <a:cs typeface="Verdana"/>
              </a:rPr>
              <a:t>development</a:t>
            </a:r>
            <a:r>
              <a:rPr sz="3000" b="1" spc="-37" baseline="2777" dirty="0">
                <a:latin typeface="Verdana"/>
                <a:cs typeface="Verdana"/>
              </a:rPr>
              <a:t> </a:t>
            </a:r>
            <a:r>
              <a:rPr sz="3000" b="1" baseline="2777" dirty="0">
                <a:latin typeface="Verdana"/>
                <a:cs typeface="Verdana"/>
              </a:rPr>
              <a:t>time</a:t>
            </a:r>
            <a:r>
              <a:rPr sz="3000" b="1" spc="67" baseline="2777" dirty="0">
                <a:latin typeface="Verdana"/>
                <a:cs typeface="Verdana"/>
              </a:rPr>
              <a:t> </a:t>
            </a:r>
            <a:r>
              <a:rPr sz="3000" b="1" spc="-7" baseline="2777" dirty="0">
                <a:latin typeface="Verdana"/>
                <a:cs typeface="Verdana"/>
              </a:rPr>
              <a:t>shortens</a:t>
            </a:r>
            <a:endParaRPr sz="3000" baseline="2777">
              <a:latin typeface="Verdana"/>
              <a:cs typeface="Verdana"/>
            </a:endParaRPr>
          </a:p>
          <a:p>
            <a:pPr marL="755650" lvl="1" indent="-286385">
              <a:lnSpc>
                <a:spcPct val="100000"/>
              </a:lnSpc>
              <a:spcBef>
                <a:spcPts val="17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product</a:t>
            </a:r>
            <a:r>
              <a:rPr sz="3000" spc="-37" baseline="2777" dirty="0">
                <a:latin typeface="Verdana"/>
                <a:cs typeface="Verdana"/>
              </a:rPr>
              <a:t> </a:t>
            </a:r>
            <a:r>
              <a:rPr sz="3000" b="1" baseline="2777" dirty="0">
                <a:latin typeface="Verdana"/>
                <a:cs typeface="Verdana"/>
              </a:rPr>
              <a:t>development</a:t>
            </a:r>
            <a:r>
              <a:rPr sz="3000" b="1" spc="-37" baseline="2777" dirty="0">
                <a:latin typeface="Verdana"/>
                <a:cs typeface="Verdana"/>
              </a:rPr>
              <a:t> </a:t>
            </a:r>
            <a:r>
              <a:rPr sz="3000" b="1" baseline="2777" dirty="0">
                <a:latin typeface="Verdana"/>
                <a:cs typeface="Verdana"/>
              </a:rPr>
              <a:t>costs</a:t>
            </a:r>
            <a:r>
              <a:rPr sz="3000" b="1" spc="-30" baseline="2777" dirty="0">
                <a:latin typeface="Verdana"/>
                <a:cs typeface="Verdana"/>
              </a:rPr>
              <a:t> </a:t>
            </a:r>
            <a:r>
              <a:rPr sz="3000" b="1" spc="-7" baseline="2777" dirty="0">
                <a:latin typeface="Verdana"/>
                <a:cs typeface="Verdana"/>
              </a:rPr>
              <a:t>decrease</a:t>
            </a:r>
            <a:endParaRPr sz="3000" baseline="2777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95400" y="4495800"/>
            <a:ext cx="7391400" cy="1143000"/>
          </a:xfrm>
          <a:prstGeom prst="rect">
            <a:avLst/>
          </a:prstGeom>
          <a:ln w="9344">
            <a:solidFill>
              <a:srgbClr val="000000"/>
            </a:solidFill>
          </a:ln>
        </p:spPr>
        <p:txBody>
          <a:bodyPr vert="horz" wrap="square" lIns="0" tIns="11430" rIns="0" bIns="0" rtlCol="0">
            <a:spAutoFit/>
          </a:bodyPr>
          <a:lstStyle/>
          <a:p>
            <a:pPr marL="281940" marR="128270">
              <a:lnSpc>
                <a:spcPct val="150000"/>
              </a:lnSpc>
              <a:spcBef>
                <a:spcPts val="90"/>
              </a:spcBef>
            </a:pPr>
            <a:r>
              <a:rPr sz="1800" i="1" dirty="0">
                <a:latin typeface="Verdana"/>
                <a:cs typeface="Verdana"/>
              </a:rPr>
              <a:t>”How </a:t>
            </a:r>
            <a:r>
              <a:rPr sz="1800" i="1" spc="-5" dirty="0">
                <a:latin typeface="Verdana"/>
                <a:cs typeface="Verdana"/>
              </a:rPr>
              <a:t>to select </a:t>
            </a:r>
            <a:r>
              <a:rPr sz="1800" i="1" dirty="0">
                <a:latin typeface="Verdana"/>
                <a:cs typeface="Verdana"/>
              </a:rPr>
              <a:t>a </a:t>
            </a:r>
            <a:r>
              <a:rPr sz="1800" i="1" spc="-5" dirty="0">
                <a:latin typeface="Verdana"/>
                <a:cs typeface="Verdana"/>
              </a:rPr>
              <a:t>subset of the customers´ requirements and </a:t>
            </a:r>
            <a:r>
              <a:rPr sz="1800" i="1" spc="-620" dirty="0">
                <a:latin typeface="Verdana"/>
                <a:cs typeface="Verdana"/>
              </a:rPr>
              <a:t> </a:t>
            </a:r>
            <a:r>
              <a:rPr sz="1800" i="1" spc="-5" dirty="0">
                <a:latin typeface="Verdana"/>
                <a:cs typeface="Verdana"/>
              </a:rPr>
              <a:t>still</a:t>
            </a:r>
            <a:r>
              <a:rPr sz="1800" i="1" spc="-15" dirty="0">
                <a:latin typeface="Verdana"/>
                <a:cs typeface="Verdana"/>
              </a:rPr>
              <a:t> </a:t>
            </a:r>
            <a:r>
              <a:rPr sz="1800" i="1" spc="-5" dirty="0">
                <a:latin typeface="Verdana"/>
                <a:cs typeface="Verdana"/>
              </a:rPr>
              <a:t>produce</a:t>
            </a:r>
            <a:r>
              <a:rPr sz="1800" i="1" dirty="0">
                <a:latin typeface="Verdana"/>
                <a:cs typeface="Verdana"/>
              </a:rPr>
              <a:t> a</a:t>
            </a:r>
            <a:r>
              <a:rPr sz="1800" i="1" spc="-10" dirty="0">
                <a:latin typeface="Verdana"/>
                <a:cs typeface="Verdana"/>
              </a:rPr>
              <a:t> </a:t>
            </a:r>
            <a:r>
              <a:rPr sz="1800" i="1" spc="-5" dirty="0">
                <a:latin typeface="Verdana"/>
                <a:cs typeface="Verdana"/>
              </a:rPr>
              <a:t>system</a:t>
            </a:r>
            <a:r>
              <a:rPr sz="1800" i="1" dirty="0">
                <a:latin typeface="Verdana"/>
                <a:cs typeface="Verdana"/>
              </a:rPr>
              <a:t> </a:t>
            </a:r>
            <a:r>
              <a:rPr sz="1800" i="1" spc="-5" dirty="0">
                <a:latin typeface="Verdana"/>
                <a:cs typeface="Verdana"/>
              </a:rPr>
              <a:t>that</a:t>
            </a:r>
            <a:r>
              <a:rPr sz="1800" i="1" spc="-10" dirty="0">
                <a:latin typeface="Verdana"/>
                <a:cs typeface="Verdana"/>
              </a:rPr>
              <a:t> </a:t>
            </a:r>
            <a:r>
              <a:rPr sz="1800" i="1" spc="-5" dirty="0">
                <a:latin typeface="Verdana"/>
                <a:cs typeface="Verdana"/>
              </a:rPr>
              <a:t>meets</a:t>
            </a:r>
            <a:r>
              <a:rPr sz="1800" i="1" spc="5" dirty="0">
                <a:latin typeface="Verdana"/>
                <a:cs typeface="Verdana"/>
              </a:rPr>
              <a:t> </a:t>
            </a:r>
            <a:r>
              <a:rPr sz="1800" i="1" spc="-5" dirty="0">
                <a:latin typeface="Verdana"/>
                <a:cs typeface="Verdana"/>
              </a:rPr>
              <a:t>their</a:t>
            </a:r>
            <a:r>
              <a:rPr sz="1800" i="1" dirty="0">
                <a:latin typeface="Verdana"/>
                <a:cs typeface="Verdana"/>
              </a:rPr>
              <a:t> </a:t>
            </a:r>
            <a:r>
              <a:rPr sz="1800" i="1" spc="-5" dirty="0">
                <a:latin typeface="Verdana"/>
                <a:cs typeface="Verdana"/>
              </a:rPr>
              <a:t>needs?”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380365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Introduction</a:t>
            </a:r>
            <a:r>
              <a:rPr sz="2800" b="1" spc="-7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(3/3)</a:t>
            </a:r>
            <a:endParaRPr sz="2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0469" y="2853690"/>
            <a:ext cx="68478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Requirements</a:t>
            </a:r>
            <a:r>
              <a:rPr spc="-30" dirty="0"/>
              <a:t> </a:t>
            </a:r>
            <a:r>
              <a:rPr spc="-5" dirty="0"/>
              <a:t>prioritization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62127" y="2128927"/>
            <a:ext cx="7705725" cy="3133725"/>
            <a:chOff x="1062127" y="2128927"/>
            <a:chExt cx="7705725" cy="3133725"/>
          </a:xfrm>
        </p:grpSpPr>
        <p:sp>
          <p:nvSpPr>
            <p:cNvPr id="4" name="object 4"/>
            <p:cNvSpPr/>
            <p:nvPr/>
          </p:nvSpPr>
          <p:spPr>
            <a:xfrm>
              <a:off x="1066800" y="2133599"/>
              <a:ext cx="7696200" cy="3124200"/>
            </a:xfrm>
            <a:custGeom>
              <a:avLst/>
              <a:gdLst/>
              <a:ahLst/>
              <a:cxnLst/>
              <a:rect l="l" t="t" r="r" b="b"/>
              <a:pathLst>
                <a:path w="7696200" h="3124200">
                  <a:moveTo>
                    <a:pt x="7696200" y="0"/>
                  </a:moveTo>
                  <a:lnTo>
                    <a:pt x="0" y="0"/>
                  </a:lnTo>
                  <a:lnTo>
                    <a:pt x="0" y="3124200"/>
                  </a:lnTo>
                  <a:lnTo>
                    <a:pt x="3848100" y="3124200"/>
                  </a:lnTo>
                  <a:lnTo>
                    <a:pt x="7696200" y="3124200"/>
                  </a:lnTo>
                  <a:lnTo>
                    <a:pt x="7696200" y="0"/>
                  </a:lnTo>
                  <a:close/>
                </a:path>
              </a:pathLst>
            </a:custGeom>
            <a:solidFill>
              <a:srgbClr val="6699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66800" y="2133599"/>
              <a:ext cx="7696200" cy="3124200"/>
            </a:xfrm>
            <a:custGeom>
              <a:avLst/>
              <a:gdLst/>
              <a:ahLst/>
              <a:cxnLst/>
              <a:rect l="l" t="t" r="r" b="b"/>
              <a:pathLst>
                <a:path w="7696200" h="3124200">
                  <a:moveTo>
                    <a:pt x="3848100" y="3124200"/>
                  </a:moveTo>
                  <a:lnTo>
                    <a:pt x="0" y="3124200"/>
                  </a:lnTo>
                  <a:lnTo>
                    <a:pt x="0" y="0"/>
                  </a:lnTo>
                  <a:lnTo>
                    <a:pt x="7696200" y="0"/>
                  </a:lnTo>
                  <a:lnTo>
                    <a:pt x="7696200" y="3124200"/>
                  </a:lnTo>
                  <a:lnTo>
                    <a:pt x="3848100" y="3124200"/>
                  </a:lnTo>
                  <a:close/>
                </a:path>
              </a:pathLst>
            </a:custGeom>
            <a:ln w="93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470662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Prioritization</a:t>
            </a:r>
            <a:r>
              <a:rPr sz="2800" b="1" spc="-6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principles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82320" marR="5080">
              <a:lnSpc>
                <a:spcPct val="140000"/>
              </a:lnSpc>
              <a:spcBef>
                <a:spcPts val="95"/>
              </a:spcBef>
            </a:pPr>
            <a:r>
              <a:rPr i="0" spc="-5" dirty="0">
                <a:latin typeface="Verdana"/>
                <a:cs typeface="Verdana"/>
              </a:rPr>
              <a:t>”</a:t>
            </a:r>
            <a:r>
              <a:rPr i="1" spc="-5" dirty="0"/>
              <a:t>Prioritization </a:t>
            </a:r>
            <a:r>
              <a:rPr i="1" dirty="0"/>
              <a:t>means </a:t>
            </a:r>
            <a:r>
              <a:rPr i="1" spc="-5" dirty="0"/>
              <a:t>balancing the business </a:t>
            </a:r>
            <a:r>
              <a:rPr i="1" dirty="0"/>
              <a:t> </a:t>
            </a:r>
            <a:r>
              <a:rPr spc="-5" dirty="0"/>
              <a:t>benefit </a:t>
            </a:r>
            <a:r>
              <a:rPr dirty="0"/>
              <a:t>of </a:t>
            </a:r>
            <a:r>
              <a:rPr spc="-5" dirty="0"/>
              <a:t>each requirement against its cost and </a:t>
            </a:r>
            <a:r>
              <a:rPr spc="-830" dirty="0"/>
              <a:t> </a:t>
            </a:r>
            <a:r>
              <a:rPr dirty="0"/>
              <a:t>any </a:t>
            </a:r>
            <a:r>
              <a:rPr spc="-5" dirty="0"/>
              <a:t>implications it </a:t>
            </a:r>
            <a:r>
              <a:rPr dirty="0"/>
              <a:t>has </a:t>
            </a:r>
            <a:r>
              <a:rPr spc="-5" dirty="0"/>
              <a:t>for the architechtural </a:t>
            </a:r>
            <a:r>
              <a:rPr dirty="0"/>
              <a:t> </a:t>
            </a:r>
            <a:r>
              <a:rPr spc="-5" dirty="0"/>
              <a:t>foundation</a:t>
            </a:r>
            <a:r>
              <a:rPr spc="-15" dirty="0"/>
              <a:t> </a:t>
            </a:r>
            <a:r>
              <a:rPr spc="-5" dirty="0"/>
              <a:t>and </a:t>
            </a:r>
            <a:r>
              <a:rPr dirty="0"/>
              <a:t>future</a:t>
            </a:r>
            <a:r>
              <a:rPr spc="-10" dirty="0"/>
              <a:t> </a:t>
            </a:r>
            <a:r>
              <a:rPr spc="-5" dirty="0"/>
              <a:t>evolution</a:t>
            </a:r>
            <a:r>
              <a:rPr spc="-10" dirty="0"/>
              <a:t> </a:t>
            </a:r>
            <a:r>
              <a:rPr spc="-5" dirty="0"/>
              <a:t>of</a:t>
            </a:r>
            <a:r>
              <a:rPr spc="-10" dirty="0"/>
              <a:t> </a:t>
            </a:r>
            <a:r>
              <a:rPr spc="-5" dirty="0"/>
              <a:t>the</a:t>
            </a:r>
            <a:r>
              <a:rPr spc="-10" dirty="0"/>
              <a:t> </a:t>
            </a:r>
            <a:r>
              <a:rPr spc="-5" dirty="0"/>
              <a:t>product</a:t>
            </a:r>
            <a:r>
              <a:rPr spc="55" dirty="0"/>
              <a:t> </a:t>
            </a:r>
            <a:r>
              <a:rPr i="0" dirty="0">
                <a:latin typeface="Verdana"/>
                <a:cs typeface="Verdana"/>
              </a:rPr>
              <a:t>” </a:t>
            </a:r>
            <a:r>
              <a:rPr i="0" spc="-830" dirty="0">
                <a:latin typeface="Verdana"/>
                <a:cs typeface="Verdana"/>
              </a:rPr>
              <a:t> </a:t>
            </a:r>
            <a:r>
              <a:rPr i="0" spc="-5" dirty="0">
                <a:latin typeface="Verdana"/>
                <a:cs typeface="Verdana"/>
              </a:rPr>
              <a:t>[Wie99]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657479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Why</a:t>
            </a:r>
            <a:r>
              <a:rPr sz="2800" b="1" spc="-2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prioritize</a:t>
            </a:r>
            <a:r>
              <a:rPr sz="2800" b="1" spc="-1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requirements?</a:t>
            </a:r>
            <a:r>
              <a:rPr sz="2800" b="1" spc="30" dirty="0">
                <a:latin typeface="Verdana"/>
                <a:cs typeface="Verdana"/>
              </a:rPr>
              <a:t> </a:t>
            </a:r>
            <a:r>
              <a:rPr sz="1400" b="1" spc="-5" dirty="0">
                <a:latin typeface="Verdana"/>
                <a:cs typeface="Verdana"/>
              </a:rPr>
              <a:t>(1/2)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9600" y="2006599"/>
            <a:ext cx="7721600" cy="424180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34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3000" spc="-7" baseline="2777" dirty="0">
                <a:latin typeface="Verdana"/>
                <a:cs typeface="Verdana"/>
              </a:rPr>
              <a:t>Priorities</a:t>
            </a:r>
            <a:r>
              <a:rPr sz="3000" spc="-44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help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you</a:t>
            </a:r>
            <a:endParaRPr sz="3000" baseline="2777">
              <a:latin typeface="Verdana"/>
              <a:cs typeface="Verdana"/>
            </a:endParaRPr>
          </a:p>
          <a:p>
            <a:pPr marL="755650" marR="5080" lvl="1" indent="-285750">
              <a:lnSpc>
                <a:spcPct val="140000"/>
              </a:lnSpc>
              <a:spcBef>
                <a:spcPts val="40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concentrate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on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the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most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important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user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and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110" dirty="0">
                <a:latin typeface="Verdana"/>
                <a:cs typeface="Verdana"/>
              </a:rPr>
              <a:t>customer </a:t>
            </a:r>
            <a:r>
              <a:rPr sz="2000" spc="-10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requirements</a:t>
            </a:r>
            <a:endParaRPr sz="20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5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baseline="2777" dirty="0">
                <a:latin typeface="Verdana"/>
                <a:cs typeface="Verdana"/>
              </a:rPr>
              <a:t>focus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baseline="2777" dirty="0">
                <a:latin typeface="Verdana"/>
                <a:cs typeface="Verdana"/>
              </a:rPr>
              <a:t>the</a:t>
            </a:r>
            <a:r>
              <a:rPr sz="3000" spc="-44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development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effort</a:t>
            </a:r>
            <a:endParaRPr sz="3000" baseline="2777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4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manage</a:t>
            </a:r>
            <a:r>
              <a:rPr sz="3000" spc="-30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projects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more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effectively</a:t>
            </a:r>
            <a:endParaRPr sz="3000" baseline="2777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4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plan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for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staged </a:t>
            </a:r>
            <a:r>
              <a:rPr sz="3000" spc="-15" baseline="2777" dirty="0">
                <a:latin typeface="Verdana"/>
                <a:cs typeface="Verdana"/>
              </a:rPr>
              <a:t>deliveries</a:t>
            </a:r>
            <a:endParaRPr sz="3000" baseline="2777">
              <a:latin typeface="Verdana"/>
              <a:cs typeface="Verdana"/>
            </a:endParaRPr>
          </a:p>
          <a:p>
            <a:pPr marL="355600" indent="-342900">
              <a:lnSpc>
                <a:spcPct val="100000"/>
              </a:lnSpc>
              <a:spcBef>
                <a:spcPts val="13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354965" algn="l"/>
                <a:tab pos="355600" algn="l"/>
              </a:tabLst>
            </a:pPr>
            <a:r>
              <a:rPr sz="2000" spc="-5" dirty="0">
                <a:latin typeface="Verdana"/>
                <a:cs typeface="Verdana"/>
              </a:rPr>
              <a:t>It</a:t>
            </a:r>
            <a:r>
              <a:rPr sz="2000" spc="-15" dirty="0">
                <a:latin typeface="Verdana"/>
                <a:cs typeface="Verdana"/>
              </a:rPr>
              <a:t> </a:t>
            </a:r>
            <a:r>
              <a:rPr sz="2000" dirty="0">
                <a:latin typeface="Verdana"/>
                <a:cs typeface="Verdana"/>
              </a:rPr>
              <a:t>can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also</a:t>
            </a:r>
            <a:r>
              <a:rPr sz="2000" spc="-1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help</a:t>
            </a:r>
            <a:r>
              <a:rPr sz="2000" spc="-1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you</a:t>
            </a:r>
            <a:endParaRPr sz="20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46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2000" spc="-5" dirty="0">
                <a:latin typeface="Verdana"/>
                <a:cs typeface="Verdana"/>
              </a:rPr>
              <a:t>make acceptable trade-offs among</a:t>
            </a:r>
            <a:r>
              <a:rPr sz="2000" spc="5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conflicting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10" dirty="0">
                <a:latin typeface="Verdana"/>
                <a:cs typeface="Verdana"/>
              </a:rPr>
              <a:t>goals</a:t>
            </a:r>
            <a:endParaRPr sz="2000">
              <a:latin typeface="Verdana"/>
              <a:cs typeface="Verdana"/>
            </a:endParaRPr>
          </a:p>
          <a:p>
            <a:pPr marL="755650" lvl="1" indent="-285750">
              <a:lnSpc>
                <a:spcPct val="100000"/>
              </a:lnSpc>
              <a:spcBef>
                <a:spcPts val="1550"/>
              </a:spcBef>
              <a:buClr>
                <a:srgbClr val="FF0000"/>
              </a:buClr>
              <a:buSzPct val="150000"/>
              <a:buFont typeface="Symbol"/>
              <a:buChar char="▪"/>
              <a:tabLst>
                <a:tab pos="755650" algn="l"/>
              </a:tabLst>
            </a:pPr>
            <a:r>
              <a:rPr sz="3000" spc="-7" baseline="2777" dirty="0">
                <a:latin typeface="Verdana"/>
                <a:cs typeface="Verdana"/>
              </a:rPr>
              <a:t>allocate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resources</a:t>
            </a:r>
            <a:r>
              <a:rPr sz="3000" spc="-22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[Wie99],</a:t>
            </a:r>
            <a:r>
              <a:rPr sz="3000" spc="-15" baseline="2777" dirty="0">
                <a:latin typeface="Verdana"/>
                <a:cs typeface="Verdana"/>
              </a:rPr>
              <a:t> </a:t>
            </a:r>
            <a:r>
              <a:rPr sz="3000" spc="-7" baseline="2777" dirty="0">
                <a:latin typeface="Verdana"/>
                <a:cs typeface="Verdana"/>
              </a:rPr>
              <a:t>[Kar97]</a:t>
            </a:r>
            <a:endParaRPr sz="3000" baseline="2777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7859" y="735329"/>
            <a:ext cx="236664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Requirement</a:t>
            </a:r>
            <a:r>
              <a:rPr sz="1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400" dirty="0">
                <a:solidFill>
                  <a:srgbClr val="FFFFFF"/>
                </a:solidFill>
                <a:latin typeface="Verdana"/>
                <a:cs typeface="Verdana"/>
              </a:rPr>
              <a:t>Prioritization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62000" y="1905000"/>
            <a:ext cx="7696200" cy="1676400"/>
          </a:xfrm>
          <a:custGeom>
            <a:avLst/>
            <a:gdLst/>
            <a:ahLst/>
            <a:cxnLst/>
            <a:rect l="l" t="t" r="r" b="b"/>
            <a:pathLst>
              <a:path w="7696200" h="1676400">
                <a:moveTo>
                  <a:pt x="7696200" y="0"/>
                </a:moveTo>
                <a:lnTo>
                  <a:pt x="0" y="0"/>
                </a:lnTo>
                <a:lnTo>
                  <a:pt x="0" y="1676400"/>
                </a:lnTo>
                <a:lnTo>
                  <a:pt x="3848100" y="1676400"/>
                </a:lnTo>
                <a:lnTo>
                  <a:pt x="7696200" y="1676400"/>
                </a:lnTo>
                <a:lnTo>
                  <a:pt x="7696200" y="0"/>
                </a:lnTo>
                <a:close/>
              </a:path>
            </a:pathLst>
          </a:custGeom>
          <a:solidFill>
            <a:srgbClr val="6699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12140" y="1230629"/>
            <a:ext cx="657479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latin typeface="Verdana"/>
                <a:cs typeface="Verdana"/>
              </a:rPr>
              <a:t>Why</a:t>
            </a:r>
            <a:r>
              <a:rPr sz="2800" b="1" spc="-20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prioritize</a:t>
            </a:r>
            <a:r>
              <a:rPr sz="2800" b="1" spc="-15" dirty="0">
                <a:latin typeface="Verdana"/>
                <a:cs typeface="Verdana"/>
              </a:rPr>
              <a:t> </a:t>
            </a:r>
            <a:r>
              <a:rPr sz="2800" b="1" spc="-5" dirty="0">
                <a:latin typeface="Verdana"/>
                <a:cs typeface="Verdana"/>
              </a:rPr>
              <a:t>requirements?</a:t>
            </a:r>
            <a:r>
              <a:rPr sz="2800" b="1" spc="30" dirty="0">
                <a:latin typeface="Verdana"/>
                <a:cs typeface="Verdana"/>
              </a:rPr>
              <a:t> </a:t>
            </a:r>
            <a:r>
              <a:rPr sz="1400" b="1" spc="-5" dirty="0">
                <a:latin typeface="Verdana"/>
                <a:cs typeface="Verdana"/>
              </a:rPr>
              <a:t>(2/2)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2000" y="1905000"/>
            <a:ext cx="7696200" cy="1676400"/>
          </a:xfrm>
          <a:prstGeom prst="rect">
            <a:avLst/>
          </a:prstGeom>
          <a:ln w="9344">
            <a:solidFill>
              <a:srgbClr val="000000"/>
            </a:solidFill>
          </a:ln>
        </p:spPr>
        <p:txBody>
          <a:bodyPr vert="horz" wrap="square" lIns="0" tIns="140970" rIns="0" bIns="0" rtlCol="0">
            <a:spAutoFit/>
          </a:bodyPr>
          <a:lstStyle/>
          <a:p>
            <a:pPr marL="205740" marR="435609">
              <a:lnSpc>
                <a:spcPct val="150900"/>
              </a:lnSpc>
              <a:spcBef>
                <a:spcPts val="1110"/>
              </a:spcBef>
            </a:pPr>
            <a:r>
              <a:rPr sz="1800" spc="-5" dirty="0">
                <a:latin typeface="Verdana"/>
                <a:cs typeface="Verdana"/>
              </a:rPr>
              <a:t>”If the</a:t>
            </a:r>
            <a:r>
              <a:rPr sz="180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customers</a:t>
            </a:r>
            <a:r>
              <a:rPr sz="1800" spc="-10" dirty="0">
                <a:latin typeface="Verdana"/>
                <a:cs typeface="Verdana"/>
              </a:rPr>
              <a:t> do</a:t>
            </a:r>
            <a:r>
              <a:rPr sz="180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not</a:t>
            </a:r>
            <a:r>
              <a:rPr sz="180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differentiate their requirements</a:t>
            </a:r>
            <a:r>
              <a:rPr sz="1800" dirty="0">
                <a:latin typeface="Verdana"/>
                <a:cs typeface="Verdana"/>
              </a:rPr>
              <a:t> </a:t>
            </a:r>
            <a:r>
              <a:rPr sz="1800" spc="-10" dirty="0">
                <a:latin typeface="Verdana"/>
                <a:cs typeface="Verdana"/>
              </a:rPr>
              <a:t>by </a:t>
            </a:r>
            <a:r>
              <a:rPr sz="1800" spc="-5" dirty="0">
                <a:latin typeface="Verdana"/>
                <a:cs typeface="Verdana"/>
              </a:rPr>
              <a:t> importance and urgency, project managers must make these </a:t>
            </a:r>
            <a:r>
              <a:rPr sz="1800" spc="-62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decisions</a:t>
            </a:r>
            <a:r>
              <a:rPr sz="1800" spc="-1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on</a:t>
            </a:r>
            <a:r>
              <a:rPr sz="1800" spc="-10" dirty="0">
                <a:latin typeface="Verdana"/>
                <a:cs typeface="Verdana"/>
              </a:rPr>
              <a:t> </a:t>
            </a:r>
            <a:r>
              <a:rPr sz="1800" spc="-5" dirty="0">
                <a:latin typeface="Verdana"/>
                <a:cs typeface="Verdana"/>
              </a:rPr>
              <a:t>their own.” [Wie99]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38200" y="4267200"/>
            <a:ext cx="7696200" cy="1600200"/>
          </a:xfrm>
          <a:custGeom>
            <a:avLst/>
            <a:gdLst/>
            <a:ahLst/>
            <a:cxnLst/>
            <a:rect l="l" t="t" r="r" b="b"/>
            <a:pathLst>
              <a:path w="7696200" h="1600200">
                <a:moveTo>
                  <a:pt x="7696200" y="0"/>
                </a:moveTo>
                <a:lnTo>
                  <a:pt x="0" y="0"/>
                </a:lnTo>
                <a:lnTo>
                  <a:pt x="0" y="1600200"/>
                </a:lnTo>
                <a:lnTo>
                  <a:pt x="3848100" y="1600200"/>
                </a:lnTo>
                <a:lnTo>
                  <a:pt x="7696200" y="1600200"/>
                </a:lnTo>
                <a:lnTo>
                  <a:pt x="7696200" y="0"/>
                </a:lnTo>
                <a:close/>
              </a:path>
            </a:pathLst>
          </a:custGeom>
          <a:solidFill>
            <a:srgbClr val="6699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38200" y="4267200"/>
            <a:ext cx="7696200" cy="1600200"/>
          </a:xfrm>
          <a:prstGeom prst="rect">
            <a:avLst/>
          </a:prstGeom>
          <a:ln w="9344">
            <a:solidFill>
              <a:srgbClr val="000000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165735" marR="511809">
              <a:lnSpc>
                <a:spcPct val="100000"/>
              </a:lnSpc>
              <a:spcBef>
                <a:spcPts val="370"/>
              </a:spcBef>
              <a:tabLst>
                <a:tab pos="2405380" algn="l"/>
              </a:tabLst>
            </a:pPr>
            <a:r>
              <a:rPr sz="2400" spc="-5" dirty="0">
                <a:latin typeface="Arial"/>
                <a:cs typeface="Arial"/>
              </a:rPr>
              <a:t>”Most software organisations</a:t>
            </a:r>
            <a:r>
              <a:rPr sz="2400" dirty="0">
                <a:latin typeface="Arial"/>
                <a:cs typeface="Arial"/>
              </a:rPr>
              <a:t> carry</a:t>
            </a:r>
            <a:r>
              <a:rPr sz="2400" spc="-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out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this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selection </a:t>
            </a:r>
            <a:r>
              <a:rPr sz="2400" spc="-6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process informally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and </a:t>
            </a:r>
            <a:r>
              <a:rPr sz="2400" spc="-5" dirty="0">
                <a:latin typeface="Arial"/>
                <a:cs typeface="Arial"/>
              </a:rPr>
              <a:t>quite frequently produce </a:t>
            </a:r>
            <a:r>
              <a:rPr sz="2400" dirty="0">
                <a:latin typeface="Arial"/>
                <a:cs typeface="Arial"/>
              </a:rPr>
              <a:t> systems </a:t>
            </a:r>
            <a:r>
              <a:rPr sz="2400" spc="-5" dirty="0">
                <a:latin typeface="Arial"/>
                <a:cs typeface="Arial"/>
              </a:rPr>
              <a:t>that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developers,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customers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and</a:t>
            </a:r>
            <a:r>
              <a:rPr sz="240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users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view </a:t>
            </a:r>
            <a:r>
              <a:rPr sz="2400" spc="-6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as</a:t>
            </a:r>
            <a:r>
              <a:rPr sz="2400" spc="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suboptimal.”	[Kar97]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8FA751"/>
      </a:accent1>
      <a:accent2>
        <a:srgbClr val="629D7D"/>
      </a:accent2>
      <a:accent3>
        <a:srgbClr val="5A7AAB"/>
      </a:accent3>
      <a:accent4>
        <a:srgbClr val="AA618F"/>
      </a:accent4>
      <a:accent5>
        <a:srgbClr val="BA5445"/>
      </a:accent5>
      <a:accent6>
        <a:srgbClr val="C8A547"/>
      </a:accent6>
      <a:hlink>
        <a:srgbClr val="91BF1A"/>
      </a:hlink>
      <a:folHlink>
        <a:srgbClr val="ADBE82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CF823853-53CC-4249-AEDB-2EA9F718B2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2</TotalTime>
  <Words>960</Words>
  <Application>Microsoft Office PowerPoint</Application>
  <PresentationFormat>On-screen Show (4:3)</PresentationFormat>
  <Paragraphs>174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Verdana</vt:lpstr>
      <vt:lpstr>Times New Roman</vt:lpstr>
      <vt:lpstr>Symbol</vt:lpstr>
      <vt:lpstr>Impact</vt:lpstr>
      <vt:lpstr>Main Event</vt:lpstr>
      <vt:lpstr>Requirements Prioritization        by 19sw42</vt:lpstr>
      <vt:lpstr>Structure of the presentation</vt:lpstr>
      <vt:lpstr>Introduction (1/3)</vt:lpstr>
      <vt:lpstr>Introduction (2/3)</vt:lpstr>
      <vt:lpstr>Introduction (3/3)</vt:lpstr>
      <vt:lpstr>Requirements prioritization</vt:lpstr>
      <vt:lpstr>Prioritization principles</vt:lpstr>
      <vt:lpstr>Why prioritize requirements? (1/2)</vt:lpstr>
      <vt:lpstr>Why prioritize requirements? (2/2)</vt:lpstr>
      <vt:lpstr>Challenges of prioritization (1/2)</vt:lpstr>
      <vt:lpstr>Challenges of prioritization (2/2)</vt:lpstr>
      <vt:lpstr>Prioritization methods</vt:lpstr>
      <vt:lpstr>Prioritization scales (1/3)</vt:lpstr>
      <vt:lpstr>Prioritization scales (2/3)</vt:lpstr>
      <vt:lpstr>Prioritization scales (3/3)</vt:lpstr>
      <vt:lpstr>Wiegers´ method (1/4)</vt:lpstr>
      <vt:lpstr>Wiegers´ method (2/4)</vt:lpstr>
      <vt:lpstr>Wiegers´ method (3/4)</vt:lpstr>
      <vt:lpstr>Wiegers´ method (4/4)</vt:lpstr>
      <vt:lpstr>Pair-wise comparison (1/6)</vt:lpstr>
      <vt:lpstr>Pair-wise comparison (2/6)</vt:lpstr>
      <vt:lpstr>Pair-wise comparison (3/6)</vt:lpstr>
      <vt:lpstr>Pair-wise comparison (4/6) Cost-value diagram</vt:lpstr>
      <vt:lpstr>Pair-wise comparison (5/6)</vt:lpstr>
      <vt:lpstr>Pair-wise comparison (6/6)</vt:lpstr>
      <vt:lpstr>Comparison of the methods</vt:lpstr>
      <vt:lpstr>Comparison of the methods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Requirements Prioritization        by 19sw42</dc:title>
  <cp:lastModifiedBy>Zohaib Hassan</cp:lastModifiedBy>
  <cp:revision>1</cp:revision>
  <dcterms:created xsi:type="dcterms:W3CDTF">2021-02-07T11:20:17Z</dcterms:created>
  <dcterms:modified xsi:type="dcterms:W3CDTF">2021-02-14T18:21:38Z</dcterms:modified>
</cp:coreProperties>
</file>